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500"/>
    <a:srgbClr val="FFFFFF"/>
    <a:srgbClr val="FFFAE9"/>
    <a:srgbClr val="AD6300"/>
    <a:srgbClr val="A5A5A5"/>
    <a:srgbClr val="C10500"/>
    <a:srgbClr val="8F8B7E"/>
    <a:srgbClr val="8B1031"/>
    <a:srgbClr val="147265"/>
    <a:srgbClr val="8D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3"/>
    <p:restoredTop sz="94628"/>
  </p:normalViewPr>
  <p:slideViewPr>
    <p:cSldViewPr snapToGrid="0" snapToObjects="1">
      <p:cViewPr varScale="1">
        <p:scale>
          <a:sx n="214" d="100"/>
          <a:sy n="214" d="100"/>
        </p:scale>
        <p:origin x="160" y="1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A9D94-D719-404D-9F4E-0C7183461160}" type="doc">
      <dgm:prSet loTypeId="urn:microsoft.com/office/officeart/2005/8/layout/hProcess9" loCatId="process" qsTypeId="urn:microsoft.com/office/officeart/2009/2/quickstyle/3d8" qsCatId="3D" csTypeId="urn:microsoft.com/office/officeart/2005/8/colors/colorful3" csCatId="colorful" phldr="1"/>
      <dgm:spPr/>
    </dgm:pt>
    <dgm:pt modelId="{90D7F92A-2364-486C-8720-D22D97456727}">
      <dgm:prSet phldrT="[Texto]" custT="1"/>
      <dgm:spPr>
        <a:solidFill>
          <a:srgbClr val="A5A5A5"/>
        </a:solidFill>
      </dgm:spPr>
      <dgm:t>
        <a:bodyPr/>
        <a:lstStyle/>
        <a:p>
          <a:endParaRPr lang="es-ES" sz="1050" dirty="0">
            <a:latin typeface="Montserrat" panose="00000500000000000000" pitchFamily="2" charset="0"/>
          </a:endParaRPr>
        </a:p>
        <a:p>
          <a:r>
            <a:rPr lang="es-ES" sz="1050" dirty="0">
              <a:latin typeface="Montserrat" panose="00000500000000000000" pitchFamily="2" charset="0"/>
            </a:rPr>
            <a:t>2020</a:t>
          </a:r>
        </a:p>
        <a:p>
          <a:r>
            <a:rPr lang="en-US" sz="1050" b="1" i="1" dirty="0">
              <a:latin typeface="Montserrat" panose="00000500000000000000" pitchFamily="2" charset="0"/>
            </a:rPr>
            <a:t>“</a:t>
          </a:r>
          <a:r>
            <a:rPr lang="es-MX" sz="1050" b="1" dirty="0">
              <a:latin typeface="Montserrat" panose="00000500000000000000" pitchFamily="2" charset="0"/>
            </a:rPr>
            <a:t>Los retos para la atención de la violencia en el deporte</a:t>
          </a:r>
          <a:r>
            <a:rPr lang="en-US" sz="1050" b="1" i="1" dirty="0">
              <a:latin typeface="Montserrat" panose="00000500000000000000" pitchFamily="2" charset="0"/>
            </a:rPr>
            <a:t>”</a:t>
          </a:r>
          <a:endParaRPr lang="es-MX" sz="1050" dirty="0">
            <a:latin typeface="Montserrat" panose="00000500000000000000" pitchFamily="2" charset="0"/>
          </a:endParaRPr>
        </a:p>
      </dgm:t>
    </dgm:pt>
    <dgm:pt modelId="{98812C9B-7338-438F-844D-4F9F79DD49F2}" type="parTrans" cxnId="{70DDEE35-2550-44AB-A8FB-6807A84905FD}">
      <dgm:prSet/>
      <dgm:spPr/>
      <dgm:t>
        <a:bodyPr/>
        <a:lstStyle/>
        <a:p>
          <a:endParaRPr lang="es-MX"/>
        </a:p>
      </dgm:t>
    </dgm:pt>
    <dgm:pt modelId="{F902FA8D-65AF-47FF-8A04-7B9DB4543859}" type="sibTrans" cxnId="{70DDEE35-2550-44AB-A8FB-6807A84905FD}">
      <dgm:prSet/>
      <dgm:spPr/>
      <dgm:t>
        <a:bodyPr/>
        <a:lstStyle/>
        <a:p>
          <a:endParaRPr lang="es-MX"/>
        </a:p>
      </dgm:t>
    </dgm:pt>
    <dgm:pt modelId="{1F3693DF-8B8C-4444-8F8E-9774926CF166}">
      <dgm:prSet phldrT="[Texto]" custT="1"/>
      <dgm:spPr>
        <a:solidFill>
          <a:srgbClr val="AD6300"/>
        </a:solidFill>
      </dgm:spPr>
      <dgm:t>
        <a:bodyPr/>
        <a:lstStyle/>
        <a:p>
          <a:r>
            <a:rPr lang="es-ES" sz="1050" dirty="0">
              <a:latin typeface="Montserrat" panose="00000500000000000000" pitchFamily="2" charset="0"/>
            </a:rPr>
            <a:t>2021</a:t>
          </a:r>
        </a:p>
        <a:p>
          <a:r>
            <a:rPr lang="es-MX" sz="1050" b="1" dirty="0">
              <a:latin typeface="Montserrat" panose="00000500000000000000" pitchFamily="2" charset="0"/>
            </a:rPr>
            <a:t>“Pongamos fin a la violencia: Eliminemos estereotipos en el deporte”</a:t>
          </a:r>
          <a:endParaRPr lang="es-ES" sz="1050" dirty="0">
            <a:latin typeface="Montserrat" panose="00000500000000000000" pitchFamily="2" charset="0"/>
          </a:endParaRPr>
        </a:p>
      </dgm:t>
    </dgm:pt>
    <dgm:pt modelId="{699C3288-478D-4C7F-9D4D-59125032DDD3}" type="parTrans" cxnId="{17C51690-EC88-4474-9042-255B067E5447}">
      <dgm:prSet/>
      <dgm:spPr/>
      <dgm:t>
        <a:bodyPr/>
        <a:lstStyle/>
        <a:p>
          <a:endParaRPr lang="es-MX"/>
        </a:p>
      </dgm:t>
    </dgm:pt>
    <dgm:pt modelId="{E6EA32B2-D48A-49CF-B99D-727F1C553B33}" type="sibTrans" cxnId="{17C51690-EC88-4474-9042-255B067E5447}">
      <dgm:prSet/>
      <dgm:spPr/>
      <dgm:t>
        <a:bodyPr/>
        <a:lstStyle/>
        <a:p>
          <a:endParaRPr lang="es-MX"/>
        </a:p>
      </dgm:t>
    </dgm:pt>
    <dgm:pt modelId="{992F4D6D-BF48-4775-A567-F2D99226FD09}">
      <dgm:prSet phldrT="[Texto]" custT="1"/>
      <dgm:spPr>
        <a:solidFill>
          <a:srgbClr val="C10500"/>
        </a:solidFill>
      </dgm:spPr>
      <dgm:t>
        <a:bodyPr/>
        <a:lstStyle/>
        <a:p>
          <a:r>
            <a:rPr lang="es-ES" sz="1050" dirty="0">
              <a:latin typeface="Montserrat" panose="00000500000000000000" pitchFamily="2" charset="0"/>
            </a:rPr>
            <a:t>2022</a:t>
          </a:r>
        </a:p>
        <a:p>
          <a:r>
            <a:rPr lang="es-MX" sz="1050" b="1" dirty="0">
              <a:latin typeface="Montserrat" panose="00000500000000000000" pitchFamily="2" charset="0"/>
            </a:rPr>
            <a:t>“Igualdad de género hoy para un mañana sostenible”</a:t>
          </a:r>
          <a:endParaRPr lang="es-MX" sz="1050" dirty="0">
            <a:latin typeface="Montserrat" panose="00000500000000000000" pitchFamily="2" charset="0"/>
          </a:endParaRPr>
        </a:p>
      </dgm:t>
    </dgm:pt>
    <dgm:pt modelId="{D3D3E0D7-54EA-4FB8-9CEB-B12919BD9208}" type="parTrans" cxnId="{340B1675-0F5F-4800-A292-54E3C91ED2AE}">
      <dgm:prSet/>
      <dgm:spPr/>
      <dgm:t>
        <a:bodyPr/>
        <a:lstStyle/>
        <a:p>
          <a:endParaRPr lang="es-MX"/>
        </a:p>
      </dgm:t>
    </dgm:pt>
    <dgm:pt modelId="{5132626A-5DC3-428D-9649-34B19AAAD622}" type="sibTrans" cxnId="{340B1675-0F5F-4800-A292-54E3C91ED2AE}">
      <dgm:prSet/>
      <dgm:spPr/>
      <dgm:t>
        <a:bodyPr/>
        <a:lstStyle/>
        <a:p>
          <a:endParaRPr lang="es-MX"/>
        </a:p>
      </dgm:t>
    </dgm:pt>
    <dgm:pt modelId="{86AB5F86-08AC-450C-86E1-5017D121C170}" type="pres">
      <dgm:prSet presAssocID="{62BA9D94-D719-404D-9F4E-0C7183461160}" presName="CompostProcess" presStyleCnt="0">
        <dgm:presLayoutVars>
          <dgm:dir val="rev"/>
          <dgm:resizeHandles val="exact"/>
        </dgm:presLayoutVars>
      </dgm:prSet>
      <dgm:spPr/>
    </dgm:pt>
    <dgm:pt modelId="{B6C05DDB-1D81-4C42-9DEC-DD42D249B951}" type="pres">
      <dgm:prSet presAssocID="{62BA9D94-D719-404D-9F4E-0C7183461160}" presName="arrow" presStyleLbl="bgShp" presStyleIdx="0" presStyleCnt="1" custLinFactNeighborX="8623"/>
      <dgm:spPr/>
    </dgm:pt>
    <dgm:pt modelId="{77BD798F-56A4-4C52-8193-53AE4B87B236}" type="pres">
      <dgm:prSet presAssocID="{62BA9D94-D719-404D-9F4E-0C7183461160}" presName="linearProcess" presStyleCnt="0"/>
      <dgm:spPr/>
    </dgm:pt>
    <dgm:pt modelId="{E2B20612-E751-4786-9E70-205B44CB33FE}" type="pres">
      <dgm:prSet presAssocID="{90D7F92A-2364-486C-8720-D22D97456727}" presName="textNode" presStyleLbl="node1" presStyleIdx="0" presStyleCnt="3">
        <dgm:presLayoutVars>
          <dgm:bulletEnabled val="1"/>
        </dgm:presLayoutVars>
      </dgm:prSet>
      <dgm:spPr/>
    </dgm:pt>
    <dgm:pt modelId="{9079D80F-D4DF-4D7F-84B6-D73DC9FE8737}" type="pres">
      <dgm:prSet presAssocID="{F902FA8D-65AF-47FF-8A04-7B9DB4543859}" presName="sibTrans" presStyleCnt="0"/>
      <dgm:spPr/>
    </dgm:pt>
    <dgm:pt modelId="{0D220E80-0440-4728-BA45-31DB6DE3A967}" type="pres">
      <dgm:prSet presAssocID="{1F3693DF-8B8C-4444-8F8E-9774926CF166}" presName="textNode" presStyleLbl="node1" presStyleIdx="1" presStyleCnt="3">
        <dgm:presLayoutVars>
          <dgm:bulletEnabled val="1"/>
        </dgm:presLayoutVars>
      </dgm:prSet>
      <dgm:spPr/>
    </dgm:pt>
    <dgm:pt modelId="{73906EB4-37F1-4DAD-9C67-92FE68BCE419}" type="pres">
      <dgm:prSet presAssocID="{E6EA32B2-D48A-49CF-B99D-727F1C553B33}" presName="sibTrans" presStyleCnt="0"/>
      <dgm:spPr/>
    </dgm:pt>
    <dgm:pt modelId="{D0FDA78C-1412-47D6-BA3E-031D73131278}" type="pres">
      <dgm:prSet presAssocID="{992F4D6D-BF48-4775-A567-F2D99226FD0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705BB33-DD41-4BB6-B004-3D81375666BB}" type="presOf" srcId="{992F4D6D-BF48-4775-A567-F2D99226FD09}" destId="{D0FDA78C-1412-47D6-BA3E-031D73131278}" srcOrd="0" destOrd="0" presId="urn:microsoft.com/office/officeart/2005/8/layout/hProcess9"/>
    <dgm:cxn modelId="{70DDEE35-2550-44AB-A8FB-6807A84905FD}" srcId="{62BA9D94-D719-404D-9F4E-0C7183461160}" destId="{90D7F92A-2364-486C-8720-D22D97456727}" srcOrd="0" destOrd="0" parTransId="{98812C9B-7338-438F-844D-4F9F79DD49F2}" sibTransId="{F902FA8D-65AF-47FF-8A04-7B9DB4543859}"/>
    <dgm:cxn modelId="{3FF4F743-F251-4CD6-B67C-376D7D2B45FD}" type="presOf" srcId="{62BA9D94-D719-404D-9F4E-0C7183461160}" destId="{86AB5F86-08AC-450C-86E1-5017D121C170}" srcOrd="0" destOrd="0" presId="urn:microsoft.com/office/officeart/2005/8/layout/hProcess9"/>
    <dgm:cxn modelId="{5147A75E-EB5F-4581-A646-25FBF24C14CC}" type="presOf" srcId="{90D7F92A-2364-486C-8720-D22D97456727}" destId="{E2B20612-E751-4786-9E70-205B44CB33FE}" srcOrd="0" destOrd="0" presId="urn:microsoft.com/office/officeart/2005/8/layout/hProcess9"/>
    <dgm:cxn modelId="{340B1675-0F5F-4800-A292-54E3C91ED2AE}" srcId="{62BA9D94-D719-404D-9F4E-0C7183461160}" destId="{992F4D6D-BF48-4775-A567-F2D99226FD09}" srcOrd="2" destOrd="0" parTransId="{D3D3E0D7-54EA-4FB8-9CEB-B12919BD9208}" sibTransId="{5132626A-5DC3-428D-9649-34B19AAAD622}"/>
    <dgm:cxn modelId="{17C51690-EC88-4474-9042-255B067E5447}" srcId="{62BA9D94-D719-404D-9F4E-0C7183461160}" destId="{1F3693DF-8B8C-4444-8F8E-9774926CF166}" srcOrd="1" destOrd="0" parTransId="{699C3288-478D-4C7F-9D4D-59125032DDD3}" sibTransId="{E6EA32B2-D48A-49CF-B99D-727F1C553B33}"/>
    <dgm:cxn modelId="{C43EA0E4-14C1-454D-9BB1-B97B4ADB161C}" type="presOf" srcId="{1F3693DF-8B8C-4444-8F8E-9774926CF166}" destId="{0D220E80-0440-4728-BA45-31DB6DE3A967}" srcOrd="0" destOrd="0" presId="urn:microsoft.com/office/officeart/2005/8/layout/hProcess9"/>
    <dgm:cxn modelId="{63D4C2CC-8107-4C24-9735-D73842C7003F}" type="presParOf" srcId="{86AB5F86-08AC-450C-86E1-5017D121C170}" destId="{B6C05DDB-1D81-4C42-9DEC-DD42D249B951}" srcOrd="0" destOrd="0" presId="urn:microsoft.com/office/officeart/2005/8/layout/hProcess9"/>
    <dgm:cxn modelId="{929A0ACA-DC4C-4F10-8DBF-82E168656298}" type="presParOf" srcId="{86AB5F86-08AC-450C-86E1-5017D121C170}" destId="{77BD798F-56A4-4C52-8193-53AE4B87B236}" srcOrd="1" destOrd="0" presId="urn:microsoft.com/office/officeart/2005/8/layout/hProcess9"/>
    <dgm:cxn modelId="{294A3A77-6A23-498C-A029-9384B1F19411}" type="presParOf" srcId="{77BD798F-56A4-4C52-8193-53AE4B87B236}" destId="{E2B20612-E751-4786-9E70-205B44CB33FE}" srcOrd="0" destOrd="0" presId="urn:microsoft.com/office/officeart/2005/8/layout/hProcess9"/>
    <dgm:cxn modelId="{79CBA908-F53A-4566-8D55-A235DE8C7092}" type="presParOf" srcId="{77BD798F-56A4-4C52-8193-53AE4B87B236}" destId="{9079D80F-D4DF-4D7F-84B6-D73DC9FE8737}" srcOrd="1" destOrd="0" presId="urn:microsoft.com/office/officeart/2005/8/layout/hProcess9"/>
    <dgm:cxn modelId="{7B1159F8-07EC-4B18-B80C-24BC83AC0F05}" type="presParOf" srcId="{77BD798F-56A4-4C52-8193-53AE4B87B236}" destId="{0D220E80-0440-4728-BA45-31DB6DE3A967}" srcOrd="2" destOrd="0" presId="urn:microsoft.com/office/officeart/2005/8/layout/hProcess9"/>
    <dgm:cxn modelId="{BED90F99-BC8F-4333-93E3-B5AA958E33A3}" type="presParOf" srcId="{77BD798F-56A4-4C52-8193-53AE4B87B236}" destId="{73906EB4-37F1-4DAD-9C67-92FE68BCE419}" srcOrd="3" destOrd="0" presId="urn:microsoft.com/office/officeart/2005/8/layout/hProcess9"/>
    <dgm:cxn modelId="{210A4E7C-F328-49DC-8CEC-744CAFE66ECE}" type="presParOf" srcId="{77BD798F-56A4-4C52-8193-53AE4B87B236}" destId="{D0FDA78C-1412-47D6-BA3E-031D7313127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96780-18D3-4EED-91D3-CC6A54AE0E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2CC6417-F097-4BA9-8092-3A1069341B8B}">
      <dgm:prSet phldrT="[Texto]"/>
      <dgm:spPr>
        <a:solidFill>
          <a:srgbClr val="A5A5A5"/>
        </a:solidFill>
        <a:ln>
          <a:noFill/>
        </a:ln>
      </dgm:spPr>
      <dgm:t>
        <a:bodyPr/>
        <a:lstStyle/>
        <a:p>
          <a:pPr algn="just"/>
          <a:r>
            <a:rPr lang="es-ES" b="0" i="0" u="none" strike="noStrike" baseline="0" dirty="0">
              <a:solidFill>
                <a:srgbClr val="FFFFFF"/>
              </a:solidFill>
              <a:latin typeface="Montserrat" panose="00000500000000000000" pitchFamily="2" charset="0"/>
            </a:rPr>
            <a:t>D</a:t>
          </a:r>
          <a:r>
            <a:rPr lang="es-ES" dirty="0">
              <a:solidFill>
                <a:srgbClr val="FFFFFF"/>
              </a:solidFill>
              <a:latin typeface="Montserrat" panose="00000500000000000000" pitchFamily="2" charset="0"/>
            </a:rPr>
            <a:t>urante el 2020 </a:t>
          </a:r>
          <a:r>
            <a:rPr lang="es-MX" dirty="0">
              <a:solidFill>
                <a:srgbClr val="FFFFFF"/>
              </a:solidFill>
              <a:latin typeface="Montserrat" panose="00000500000000000000" pitchFamily="2" charset="0"/>
            </a:rPr>
            <a:t>recopilamos experiencias y acciones para la atención de mujeres y niñas en el deporte.</a:t>
          </a:r>
          <a:endParaRPr lang="es-MX" dirty="0">
            <a:solidFill>
              <a:srgbClr val="FFFFFF"/>
            </a:solidFill>
          </a:endParaRPr>
        </a:p>
      </dgm:t>
    </dgm:pt>
    <dgm:pt modelId="{2EFB643F-4625-4C65-8D4F-6FD793D76EED}" type="parTrans" cxnId="{B10ECBD0-7CE3-4DA8-A7D7-61D373E5159C}">
      <dgm:prSet/>
      <dgm:spPr/>
      <dgm:t>
        <a:bodyPr/>
        <a:lstStyle/>
        <a:p>
          <a:endParaRPr lang="es-MX"/>
        </a:p>
      </dgm:t>
    </dgm:pt>
    <dgm:pt modelId="{CA94FA9E-E89E-47C3-8BD6-4FC0AB27A63E}" type="sibTrans" cxnId="{B10ECBD0-7CE3-4DA8-A7D7-61D373E5159C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03FFF4F9-4288-4301-9505-284D0758AE25}">
      <dgm:prSet phldrT="[Texto]"/>
      <dgm:spPr>
        <a:solidFill>
          <a:srgbClr val="AD6300"/>
        </a:solidFill>
        <a:ln>
          <a:noFill/>
        </a:ln>
      </dgm:spPr>
      <dgm:t>
        <a:bodyPr/>
        <a:lstStyle/>
        <a:p>
          <a:pPr algn="just"/>
          <a:r>
            <a:rPr lang="es-MX" dirty="0">
              <a:solidFill>
                <a:srgbClr val="FFFFFF"/>
              </a:solidFill>
              <a:latin typeface="Montserrat" panose="00000500000000000000" pitchFamily="2" charset="0"/>
            </a:rPr>
            <a:t>A través de la mirada de deportistas, entrenadoras, servidoras públicas y personas al servicio del deporte contrarrestamos la normalización de violencia. </a:t>
          </a:r>
          <a:endParaRPr lang="es-MX" dirty="0">
            <a:solidFill>
              <a:srgbClr val="FFFFFF"/>
            </a:solidFill>
          </a:endParaRPr>
        </a:p>
      </dgm:t>
    </dgm:pt>
    <dgm:pt modelId="{DF04B4C6-1B2F-4353-A0C8-D18EA48C9DDA}" type="parTrans" cxnId="{BA08332D-B448-46CC-AE51-C51BA4F8554D}">
      <dgm:prSet/>
      <dgm:spPr/>
      <dgm:t>
        <a:bodyPr/>
        <a:lstStyle/>
        <a:p>
          <a:endParaRPr lang="es-MX"/>
        </a:p>
      </dgm:t>
    </dgm:pt>
    <dgm:pt modelId="{9CF9FFC6-4AD7-4471-A851-C257C3B82B39}" type="sibTrans" cxnId="{BA08332D-B448-46CC-AE51-C51BA4F8554D}">
      <dgm:prSet/>
      <dgm:spPr/>
      <dgm:t>
        <a:bodyPr/>
        <a:lstStyle/>
        <a:p>
          <a:endParaRPr lang="es-MX"/>
        </a:p>
      </dgm:t>
    </dgm:pt>
    <dgm:pt modelId="{A5401F75-2BC4-4A0F-8800-6222A09CEED9}">
      <dgm:prSet phldrT="[Texto]"/>
      <dgm:spPr>
        <a:solidFill>
          <a:srgbClr val="B43500"/>
        </a:solidFill>
        <a:ln>
          <a:noFill/>
        </a:ln>
      </dgm:spPr>
      <dgm:t>
        <a:bodyPr/>
        <a:lstStyle/>
        <a:p>
          <a:r>
            <a:rPr lang="es-ES" b="0" cap="small" baseline="0" dirty="0">
              <a:solidFill>
                <a:srgbClr val="FFFFFF"/>
              </a:solidFill>
              <a:latin typeface="Montserrat" panose="00000500000000000000" pitchFamily="2" charset="0"/>
            </a:rPr>
            <a:t>escucharles es prioritario: lo que no se nombra no existe</a:t>
          </a:r>
          <a:endParaRPr lang="es-MX" b="0" cap="small" baseline="0" dirty="0">
            <a:solidFill>
              <a:srgbClr val="FFFFFF"/>
            </a:solidFill>
            <a:latin typeface="Montserrat" panose="00000500000000000000" pitchFamily="2" charset="0"/>
          </a:endParaRPr>
        </a:p>
      </dgm:t>
    </dgm:pt>
    <dgm:pt modelId="{CF77C9EB-7D92-4E16-9984-0186F2AFB907}" type="parTrans" cxnId="{3B7195AE-8616-43C3-9E3C-441E146AA62C}">
      <dgm:prSet/>
      <dgm:spPr/>
      <dgm:t>
        <a:bodyPr/>
        <a:lstStyle/>
        <a:p>
          <a:endParaRPr lang="es-MX"/>
        </a:p>
      </dgm:t>
    </dgm:pt>
    <dgm:pt modelId="{AEC4D708-35AD-4833-AB4E-412F141D55BC}" type="sibTrans" cxnId="{3B7195AE-8616-43C3-9E3C-441E146AA62C}">
      <dgm:prSet/>
      <dgm:spPr/>
      <dgm:t>
        <a:bodyPr/>
        <a:lstStyle/>
        <a:p>
          <a:endParaRPr lang="es-MX"/>
        </a:p>
      </dgm:t>
    </dgm:pt>
    <dgm:pt modelId="{FC74362E-014E-4BC2-B01A-6EE12AC091D6}" type="pres">
      <dgm:prSet presAssocID="{D9796780-18D3-4EED-91D3-CC6A54AE0E03}" presName="Name0" presStyleCnt="0">
        <dgm:presLayoutVars>
          <dgm:chMax val="7"/>
          <dgm:chPref val="7"/>
          <dgm:dir/>
        </dgm:presLayoutVars>
      </dgm:prSet>
      <dgm:spPr/>
    </dgm:pt>
    <dgm:pt modelId="{9F3FDEA4-32EF-4B03-9F76-48480EE6C537}" type="pres">
      <dgm:prSet presAssocID="{D9796780-18D3-4EED-91D3-CC6A54AE0E03}" presName="Name1" presStyleCnt="0"/>
      <dgm:spPr/>
    </dgm:pt>
    <dgm:pt modelId="{41C473DF-C919-478A-9DCF-D105F71A8C46}" type="pres">
      <dgm:prSet presAssocID="{D9796780-18D3-4EED-91D3-CC6A54AE0E03}" presName="cycle" presStyleCnt="0"/>
      <dgm:spPr/>
    </dgm:pt>
    <dgm:pt modelId="{3657D643-B3C2-44A7-8C3D-87C1B7BC16D1}" type="pres">
      <dgm:prSet presAssocID="{D9796780-18D3-4EED-91D3-CC6A54AE0E03}" presName="srcNode" presStyleLbl="node1" presStyleIdx="0" presStyleCnt="3"/>
      <dgm:spPr/>
    </dgm:pt>
    <dgm:pt modelId="{3B8D5052-F88A-45E3-A905-5BF25943609A}" type="pres">
      <dgm:prSet presAssocID="{D9796780-18D3-4EED-91D3-CC6A54AE0E03}" presName="conn" presStyleLbl="parChTrans1D2" presStyleIdx="0" presStyleCnt="1"/>
      <dgm:spPr/>
    </dgm:pt>
    <dgm:pt modelId="{BD36A4CA-5B1F-4F66-A638-978843FBE70B}" type="pres">
      <dgm:prSet presAssocID="{D9796780-18D3-4EED-91D3-CC6A54AE0E03}" presName="extraNode" presStyleLbl="node1" presStyleIdx="0" presStyleCnt="3"/>
      <dgm:spPr/>
    </dgm:pt>
    <dgm:pt modelId="{5130BC0D-E335-4FB2-BD9E-10AAB110E301}" type="pres">
      <dgm:prSet presAssocID="{D9796780-18D3-4EED-91D3-CC6A54AE0E03}" presName="dstNode" presStyleLbl="node1" presStyleIdx="0" presStyleCnt="3"/>
      <dgm:spPr/>
    </dgm:pt>
    <dgm:pt modelId="{C255AF49-50C7-4F99-BDA0-BD346F1861E2}" type="pres">
      <dgm:prSet presAssocID="{62CC6417-F097-4BA9-8092-3A1069341B8B}" presName="text_1" presStyleLbl="node1" presStyleIdx="0" presStyleCnt="3">
        <dgm:presLayoutVars>
          <dgm:bulletEnabled val="1"/>
        </dgm:presLayoutVars>
      </dgm:prSet>
      <dgm:spPr/>
    </dgm:pt>
    <dgm:pt modelId="{EDE6A885-3E8D-4774-A7A5-C4C1B4E0BC04}" type="pres">
      <dgm:prSet presAssocID="{62CC6417-F097-4BA9-8092-3A1069341B8B}" presName="accent_1" presStyleCnt="0"/>
      <dgm:spPr/>
    </dgm:pt>
    <dgm:pt modelId="{2E5F0A70-97F9-4236-9B78-2F4F7F5BD61F}" type="pres">
      <dgm:prSet presAssocID="{62CC6417-F097-4BA9-8092-3A1069341B8B}" presName="accentRepeatNode" presStyleLbl="solidFgAcc1" presStyleIdx="0" presStyleCnt="3"/>
      <dgm:spPr>
        <a:solidFill>
          <a:srgbClr val="FFFFFF"/>
        </a:solidFill>
        <a:ln>
          <a:solidFill>
            <a:srgbClr val="A5A5A5"/>
          </a:solidFill>
        </a:ln>
      </dgm:spPr>
    </dgm:pt>
    <dgm:pt modelId="{9D0E5051-2EA6-40C1-BCD2-DCBC2B4D63BF}" type="pres">
      <dgm:prSet presAssocID="{03FFF4F9-4288-4301-9505-284D0758AE25}" presName="text_2" presStyleLbl="node1" presStyleIdx="1" presStyleCnt="3">
        <dgm:presLayoutVars>
          <dgm:bulletEnabled val="1"/>
        </dgm:presLayoutVars>
      </dgm:prSet>
      <dgm:spPr/>
    </dgm:pt>
    <dgm:pt modelId="{94801C1B-AF42-4499-A0D0-E3CA929887C6}" type="pres">
      <dgm:prSet presAssocID="{03FFF4F9-4288-4301-9505-284D0758AE25}" presName="accent_2" presStyleCnt="0"/>
      <dgm:spPr/>
    </dgm:pt>
    <dgm:pt modelId="{E516D44A-3081-4D56-B790-49DF3C6000EE}" type="pres">
      <dgm:prSet presAssocID="{03FFF4F9-4288-4301-9505-284D0758AE25}" presName="accentRepeatNode" presStyleLbl="solidFgAcc1" presStyleIdx="1" presStyleCnt="3"/>
      <dgm:spPr>
        <a:solidFill>
          <a:srgbClr val="FFFFFF"/>
        </a:solidFill>
        <a:ln>
          <a:solidFill>
            <a:srgbClr val="AD6300"/>
          </a:solidFill>
        </a:ln>
      </dgm:spPr>
    </dgm:pt>
    <dgm:pt modelId="{2B3B290A-4F71-4DA5-B02D-75F18F18783A}" type="pres">
      <dgm:prSet presAssocID="{A5401F75-2BC4-4A0F-8800-6222A09CEED9}" presName="text_3" presStyleLbl="node1" presStyleIdx="2" presStyleCnt="3">
        <dgm:presLayoutVars>
          <dgm:bulletEnabled val="1"/>
        </dgm:presLayoutVars>
      </dgm:prSet>
      <dgm:spPr/>
    </dgm:pt>
    <dgm:pt modelId="{8FC7F1A9-FA1C-40E1-8627-AF663D28CF0E}" type="pres">
      <dgm:prSet presAssocID="{A5401F75-2BC4-4A0F-8800-6222A09CEED9}" presName="accent_3" presStyleCnt="0"/>
      <dgm:spPr/>
    </dgm:pt>
    <dgm:pt modelId="{52DB5E7A-8F55-4E63-BE7D-6DE387DF3878}" type="pres">
      <dgm:prSet presAssocID="{A5401F75-2BC4-4A0F-8800-6222A09CEED9}" presName="accentRepeatNode" presStyleLbl="solidFgAcc1" presStyleIdx="2" presStyleCnt="3"/>
      <dgm:spPr>
        <a:solidFill>
          <a:srgbClr val="FFFFFF"/>
        </a:solidFill>
        <a:ln>
          <a:solidFill>
            <a:srgbClr val="B43500"/>
          </a:solidFill>
        </a:ln>
      </dgm:spPr>
    </dgm:pt>
  </dgm:ptLst>
  <dgm:cxnLst>
    <dgm:cxn modelId="{5C229F2B-22EA-48C3-98D6-A4A5EAB8E1BE}" type="presOf" srcId="{A5401F75-2BC4-4A0F-8800-6222A09CEED9}" destId="{2B3B290A-4F71-4DA5-B02D-75F18F18783A}" srcOrd="0" destOrd="0" presId="urn:microsoft.com/office/officeart/2008/layout/VerticalCurvedList"/>
    <dgm:cxn modelId="{8170C02B-18AA-47AE-AAE4-58A6F6110670}" type="presOf" srcId="{03FFF4F9-4288-4301-9505-284D0758AE25}" destId="{9D0E5051-2EA6-40C1-BCD2-DCBC2B4D63BF}" srcOrd="0" destOrd="0" presId="urn:microsoft.com/office/officeart/2008/layout/VerticalCurvedList"/>
    <dgm:cxn modelId="{BA08332D-B448-46CC-AE51-C51BA4F8554D}" srcId="{D9796780-18D3-4EED-91D3-CC6A54AE0E03}" destId="{03FFF4F9-4288-4301-9505-284D0758AE25}" srcOrd="1" destOrd="0" parTransId="{DF04B4C6-1B2F-4353-A0C8-D18EA48C9DDA}" sibTransId="{9CF9FFC6-4AD7-4471-A851-C257C3B82B39}"/>
    <dgm:cxn modelId="{89CFE535-6CFD-4646-8FFC-45E4D0120654}" type="presOf" srcId="{D9796780-18D3-4EED-91D3-CC6A54AE0E03}" destId="{FC74362E-014E-4BC2-B01A-6EE12AC091D6}" srcOrd="0" destOrd="0" presId="urn:microsoft.com/office/officeart/2008/layout/VerticalCurvedList"/>
    <dgm:cxn modelId="{B2C7DD9C-9EC0-49FC-9528-235F9EA683AC}" type="presOf" srcId="{62CC6417-F097-4BA9-8092-3A1069341B8B}" destId="{C255AF49-50C7-4F99-BDA0-BD346F1861E2}" srcOrd="0" destOrd="0" presId="urn:microsoft.com/office/officeart/2008/layout/VerticalCurvedList"/>
    <dgm:cxn modelId="{3B7195AE-8616-43C3-9E3C-441E146AA62C}" srcId="{D9796780-18D3-4EED-91D3-CC6A54AE0E03}" destId="{A5401F75-2BC4-4A0F-8800-6222A09CEED9}" srcOrd="2" destOrd="0" parTransId="{CF77C9EB-7D92-4E16-9984-0186F2AFB907}" sibTransId="{AEC4D708-35AD-4833-AB4E-412F141D55BC}"/>
    <dgm:cxn modelId="{B10ECBD0-7CE3-4DA8-A7D7-61D373E5159C}" srcId="{D9796780-18D3-4EED-91D3-CC6A54AE0E03}" destId="{62CC6417-F097-4BA9-8092-3A1069341B8B}" srcOrd="0" destOrd="0" parTransId="{2EFB643F-4625-4C65-8D4F-6FD793D76EED}" sibTransId="{CA94FA9E-E89E-47C3-8BD6-4FC0AB27A63E}"/>
    <dgm:cxn modelId="{E2B713D3-C923-4FE3-BE24-91B7950703F1}" type="presOf" srcId="{CA94FA9E-E89E-47C3-8BD6-4FC0AB27A63E}" destId="{3B8D5052-F88A-45E3-A905-5BF25943609A}" srcOrd="0" destOrd="0" presId="urn:microsoft.com/office/officeart/2008/layout/VerticalCurvedList"/>
    <dgm:cxn modelId="{E42908BC-F5C6-46C1-9294-0A09B736CF0A}" type="presParOf" srcId="{FC74362E-014E-4BC2-B01A-6EE12AC091D6}" destId="{9F3FDEA4-32EF-4B03-9F76-48480EE6C537}" srcOrd="0" destOrd="0" presId="urn:microsoft.com/office/officeart/2008/layout/VerticalCurvedList"/>
    <dgm:cxn modelId="{AE8A1767-1F60-42B7-B35C-A48C3FF3C11B}" type="presParOf" srcId="{9F3FDEA4-32EF-4B03-9F76-48480EE6C537}" destId="{41C473DF-C919-478A-9DCF-D105F71A8C46}" srcOrd="0" destOrd="0" presId="urn:microsoft.com/office/officeart/2008/layout/VerticalCurvedList"/>
    <dgm:cxn modelId="{CA6D71C0-B675-49F9-8619-A294D57E9F05}" type="presParOf" srcId="{41C473DF-C919-478A-9DCF-D105F71A8C46}" destId="{3657D643-B3C2-44A7-8C3D-87C1B7BC16D1}" srcOrd="0" destOrd="0" presId="urn:microsoft.com/office/officeart/2008/layout/VerticalCurvedList"/>
    <dgm:cxn modelId="{A1208858-08D9-4731-8F5E-900C0E568F47}" type="presParOf" srcId="{41C473DF-C919-478A-9DCF-D105F71A8C46}" destId="{3B8D5052-F88A-45E3-A905-5BF25943609A}" srcOrd="1" destOrd="0" presId="urn:microsoft.com/office/officeart/2008/layout/VerticalCurvedList"/>
    <dgm:cxn modelId="{070CA4DC-D186-46CE-AE9B-8788DB2C289E}" type="presParOf" srcId="{41C473DF-C919-478A-9DCF-D105F71A8C46}" destId="{BD36A4CA-5B1F-4F66-A638-978843FBE70B}" srcOrd="2" destOrd="0" presId="urn:microsoft.com/office/officeart/2008/layout/VerticalCurvedList"/>
    <dgm:cxn modelId="{731BB588-BEC8-4CAE-8C66-5D6D52F7F7B2}" type="presParOf" srcId="{41C473DF-C919-478A-9DCF-D105F71A8C46}" destId="{5130BC0D-E335-4FB2-BD9E-10AAB110E301}" srcOrd="3" destOrd="0" presId="urn:microsoft.com/office/officeart/2008/layout/VerticalCurvedList"/>
    <dgm:cxn modelId="{F93DD6A7-9B71-46BD-A909-4C08227CCBEB}" type="presParOf" srcId="{9F3FDEA4-32EF-4B03-9F76-48480EE6C537}" destId="{C255AF49-50C7-4F99-BDA0-BD346F1861E2}" srcOrd="1" destOrd="0" presId="urn:microsoft.com/office/officeart/2008/layout/VerticalCurvedList"/>
    <dgm:cxn modelId="{1410321A-6AA8-454C-AD09-951CBD309447}" type="presParOf" srcId="{9F3FDEA4-32EF-4B03-9F76-48480EE6C537}" destId="{EDE6A885-3E8D-4774-A7A5-C4C1B4E0BC04}" srcOrd="2" destOrd="0" presId="urn:microsoft.com/office/officeart/2008/layout/VerticalCurvedList"/>
    <dgm:cxn modelId="{AC1CF2BD-03E7-4DE3-A418-D995625004BE}" type="presParOf" srcId="{EDE6A885-3E8D-4774-A7A5-C4C1B4E0BC04}" destId="{2E5F0A70-97F9-4236-9B78-2F4F7F5BD61F}" srcOrd="0" destOrd="0" presId="urn:microsoft.com/office/officeart/2008/layout/VerticalCurvedList"/>
    <dgm:cxn modelId="{8263F2CB-7966-4C3F-AC5D-1C3AE6CB1A6C}" type="presParOf" srcId="{9F3FDEA4-32EF-4B03-9F76-48480EE6C537}" destId="{9D0E5051-2EA6-40C1-BCD2-DCBC2B4D63BF}" srcOrd="3" destOrd="0" presId="urn:microsoft.com/office/officeart/2008/layout/VerticalCurvedList"/>
    <dgm:cxn modelId="{ED2F5AC3-F9C0-4590-843C-C411495B6A6C}" type="presParOf" srcId="{9F3FDEA4-32EF-4B03-9F76-48480EE6C537}" destId="{94801C1B-AF42-4499-A0D0-E3CA929887C6}" srcOrd="4" destOrd="0" presId="urn:microsoft.com/office/officeart/2008/layout/VerticalCurvedList"/>
    <dgm:cxn modelId="{5F3ED880-EB14-4DA2-87C2-FB2D1AC4B759}" type="presParOf" srcId="{94801C1B-AF42-4499-A0D0-E3CA929887C6}" destId="{E516D44A-3081-4D56-B790-49DF3C6000EE}" srcOrd="0" destOrd="0" presId="urn:microsoft.com/office/officeart/2008/layout/VerticalCurvedList"/>
    <dgm:cxn modelId="{5C8C83BA-0242-47C0-8485-33568036AFE9}" type="presParOf" srcId="{9F3FDEA4-32EF-4B03-9F76-48480EE6C537}" destId="{2B3B290A-4F71-4DA5-B02D-75F18F18783A}" srcOrd="5" destOrd="0" presId="urn:microsoft.com/office/officeart/2008/layout/VerticalCurvedList"/>
    <dgm:cxn modelId="{66B6D301-2684-4057-9BC5-9920C5ECE29E}" type="presParOf" srcId="{9F3FDEA4-32EF-4B03-9F76-48480EE6C537}" destId="{8FC7F1A9-FA1C-40E1-8627-AF663D28CF0E}" srcOrd="6" destOrd="0" presId="urn:microsoft.com/office/officeart/2008/layout/VerticalCurvedList"/>
    <dgm:cxn modelId="{210A9A5F-7D6D-4E17-A685-07E9C0561BFE}" type="presParOf" srcId="{8FC7F1A9-FA1C-40E1-8627-AF663D28CF0E}" destId="{52DB5E7A-8F55-4E63-BE7D-6DE387DF38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76D2B-5BB1-41B4-8589-51455821FE4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E1ABC01-2E1B-4761-A4E9-00C4A3C96C44}">
      <dgm:prSet phldrT="[Texto]" custT="1"/>
      <dgm:spPr/>
      <dgm:t>
        <a:bodyPr/>
        <a:lstStyle/>
        <a:p>
          <a:pPr algn="ctr"/>
          <a:r>
            <a:rPr lang="es-ES" sz="800" b="1" cap="small" baseline="0" dirty="0">
              <a:latin typeface="Montserrat" panose="00000500000000000000" pitchFamily="2" charset="0"/>
            </a:rPr>
            <a:t>La red de inclusión en el deporte</a:t>
          </a:r>
          <a:r>
            <a:rPr lang="es-ES" sz="800" cap="small" baseline="0" dirty="0">
              <a:latin typeface="Montserrat" panose="00000500000000000000" pitchFamily="2" charset="0"/>
            </a:rPr>
            <a:t> </a:t>
          </a:r>
        </a:p>
        <a:p>
          <a:pPr algn="just"/>
          <a:r>
            <a:rPr lang="es-ES" sz="800" cap="none" baseline="0" dirty="0">
              <a:latin typeface="Montserrat" panose="00000500000000000000" pitchFamily="2" charset="0"/>
            </a:rPr>
            <a:t>Establecer el compromiso formal para coordinar el trabajo interinstitucional y multidisciplinario.</a:t>
          </a:r>
          <a:endParaRPr lang="es-MX" sz="800" cap="none" baseline="0" dirty="0">
            <a:latin typeface="Montserrat" panose="00000500000000000000" pitchFamily="2" charset="0"/>
          </a:endParaRPr>
        </a:p>
      </dgm:t>
    </dgm:pt>
    <dgm:pt modelId="{2B5C1B58-A887-41E3-B6D7-036C70E5CC3A}" type="parTrans" cxnId="{CCD6A067-0D26-4AA0-B9ED-7AF98FC6914B}">
      <dgm:prSet/>
      <dgm:spPr/>
      <dgm:t>
        <a:bodyPr/>
        <a:lstStyle/>
        <a:p>
          <a:endParaRPr lang="es-MX"/>
        </a:p>
      </dgm:t>
    </dgm:pt>
    <dgm:pt modelId="{1542FF1B-CA46-415E-9F51-D14476B5C6FE}" type="sibTrans" cxnId="{CCD6A067-0D26-4AA0-B9ED-7AF98FC6914B}">
      <dgm:prSet/>
      <dgm:spPr/>
      <dgm:t>
        <a:bodyPr/>
        <a:lstStyle/>
        <a:p>
          <a:endParaRPr lang="es-MX"/>
        </a:p>
      </dgm:t>
    </dgm:pt>
    <dgm:pt modelId="{F00F13DD-87FC-416B-8D66-F41D4FBF2471}">
      <dgm:prSet phldrT="[Texto]" custT="1"/>
      <dgm:spPr/>
      <dgm:t>
        <a:bodyPr/>
        <a:lstStyle/>
        <a:p>
          <a:pPr algn="ctr"/>
          <a:r>
            <a:rPr lang="es-ES" sz="800" b="1" cap="small" baseline="0" dirty="0">
              <a:latin typeface="Montserrat" panose="00000500000000000000" pitchFamily="2" charset="0"/>
            </a:rPr>
            <a:t>Profesionalización en género y no discriminación</a:t>
          </a:r>
        </a:p>
        <a:p>
          <a:pPr algn="just"/>
          <a:r>
            <a:rPr lang="es-ES" sz="800" cap="none" baseline="0" dirty="0">
              <a:latin typeface="Montserrat" panose="00000500000000000000" pitchFamily="2" charset="0"/>
            </a:rPr>
            <a:t>Generar contenidos que nos permitan cerrar la brecha de desigualdad fomentando como eje central la figura de enlaces de inclusión en el deporte. </a:t>
          </a:r>
          <a:endParaRPr lang="es-MX" sz="800" cap="none" baseline="0" dirty="0">
            <a:latin typeface="Montserrat" panose="00000500000000000000" pitchFamily="2" charset="0"/>
          </a:endParaRPr>
        </a:p>
      </dgm:t>
    </dgm:pt>
    <dgm:pt modelId="{0E626065-51A4-4B0F-8233-24468EC18E74}" type="parTrans" cxnId="{3773556B-3B2D-4A6F-9421-4B28EDF577A4}">
      <dgm:prSet/>
      <dgm:spPr/>
      <dgm:t>
        <a:bodyPr/>
        <a:lstStyle/>
        <a:p>
          <a:endParaRPr lang="es-MX"/>
        </a:p>
      </dgm:t>
    </dgm:pt>
    <dgm:pt modelId="{96B6F3FD-3979-4340-8974-BB66DBF801D5}" type="sibTrans" cxnId="{3773556B-3B2D-4A6F-9421-4B28EDF577A4}">
      <dgm:prSet/>
      <dgm:spPr/>
      <dgm:t>
        <a:bodyPr/>
        <a:lstStyle/>
        <a:p>
          <a:endParaRPr lang="es-MX"/>
        </a:p>
      </dgm:t>
    </dgm:pt>
    <dgm:pt modelId="{52648068-6E61-4A67-A217-1A4D8B852837}">
      <dgm:prSet phldrT="[Texto]" custT="1"/>
      <dgm:spPr>
        <a:solidFill>
          <a:srgbClr val="B43500"/>
        </a:solidFill>
        <a:ln>
          <a:noFill/>
        </a:ln>
      </dgm:spPr>
      <dgm:t>
        <a:bodyPr/>
        <a:lstStyle/>
        <a:p>
          <a:r>
            <a:rPr lang="es-MX" sz="800" dirty="0">
              <a:solidFill>
                <a:srgbClr val="FFFFFF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Involucrar a los miembros del SINADE en acciones que fomenten el derecho a la cultura física y práctica del deporte de </a:t>
          </a:r>
          <a:r>
            <a:rPr lang="es-ES" sz="800" dirty="0">
              <a:solidFill>
                <a:srgbClr val="FFFFFF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personas en situación de vulnerabilidad.</a:t>
          </a:r>
          <a:endParaRPr lang="es-MX" sz="800" dirty="0">
            <a:solidFill>
              <a:srgbClr val="FFFFFF"/>
            </a:solidFill>
          </a:endParaRPr>
        </a:p>
      </dgm:t>
    </dgm:pt>
    <dgm:pt modelId="{1E9B2416-905B-49E8-910B-C70EF7B98978}" type="parTrans" cxnId="{71EBE307-F584-4A30-8EA7-805FDF195F45}">
      <dgm:prSet/>
      <dgm:spPr/>
      <dgm:t>
        <a:bodyPr/>
        <a:lstStyle/>
        <a:p>
          <a:endParaRPr lang="es-MX"/>
        </a:p>
      </dgm:t>
    </dgm:pt>
    <dgm:pt modelId="{FBE43034-B889-4B7E-8EA8-F8FACDA07888}" type="sibTrans" cxnId="{71EBE307-F584-4A30-8EA7-805FDF195F45}">
      <dgm:prSet/>
      <dgm:spPr/>
      <dgm:t>
        <a:bodyPr/>
        <a:lstStyle/>
        <a:p>
          <a:endParaRPr lang="es-MX"/>
        </a:p>
      </dgm:t>
    </dgm:pt>
    <dgm:pt modelId="{8547574C-B8C9-49D7-B95D-DDE112EBF317}">
      <dgm:prSet phldrT="[Texto]" custT="1"/>
      <dgm:spPr/>
      <dgm:t>
        <a:bodyPr/>
        <a:lstStyle/>
        <a:p>
          <a:pPr algn="ctr"/>
          <a:r>
            <a:rPr lang="es-ES" sz="800" b="1" cap="small" baseline="0" dirty="0">
              <a:solidFill>
                <a:schemeClr val="tx1"/>
              </a:solidFill>
              <a:latin typeface="Montserrat" panose="00000500000000000000" pitchFamily="2" charset="0"/>
            </a:rPr>
            <a:t>Acciones de sensibilización</a:t>
          </a:r>
        </a:p>
        <a:p>
          <a:pPr algn="just"/>
          <a:r>
            <a:rPr lang="es-ES" sz="800" cap="none" baseline="0" dirty="0">
              <a:solidFill>
                <a:schemeClr val="tx1"/>
              </a:solidFill>
              <a:latin typeface="Montserrat" panose="00000500000000000000" pitchFamily="2" charset="0"/>
            </a:rPr>
            <a:t>Los calendarios conmemorativos nos permiten reflexionar sobre la situación actual del fomento de la inclusión en el deporte.</a:t>
          </a:r>
        </a:p>
        <a:p>
          <a:pPr algn="ctr"/>
          <a:endParaRPr lang="es-MX" sz="800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86E9B62E-BF8C-4F6D-9B40-E214338B5FFD}" type="parTrans" cxnId="{C91E6EBA-1DA5-46C2-BF66-5D78690045C9}">
      <dgm:prSet/>
      <dgm:spPr/>
      <dgm:t>
        <a:bodyPr/>
        <a:lstStyle/>
        <a:p>
          <a:endParaRPr lang="es-MX"/>
        </a:p>
      </dgm:t>
    </dgm:pt>
    <dgm:pt modelId="{15086ED3-AA56-46EC-B38A-8D31CDE99915}" type="sibTrans" cxnId="{C91E6EBA-1DA5-46C2-BF66-5D78690045C9}">
      <dgm:prSet/>
      <dgm:spPr/>
      <dgm:t>
        <a:bodyPr/>
        <a:lstStyle/>
        <a:p>
          <a:endParaRPr lang="es-MX"/>
        </a:p>
      </dgm:t>
    </dgm:pt>
    <dgm:pt modelId="{C5D69331-2101-4F88-80C7-5FB4D92D64F1}" type="pres">
      <dgm:prSet presAssocID="{2C476D2B-5BB1-41B4-8589-51455821FE49}" presName="Name0" presStyleCnt="0">
        <dgm:presLayoutVars>
          <dgm:dir/>
          <dgm:animOne val="branch"/>
          <dgm:animLvl val="lvl"/>
        </dgm:presLayoutVars>
      </dgm:prSet>
      <dgm:spPr/>
    </dgm:pt>
    <dgm:pt modelId="{0927FBCC-7827-460C-B4C8-AB96DDCBD7C9}" type="pres">
      <dgm:prSet presAssocID="{1E1ABC01-2E1B-4761-A4E9-00C4A3C96C44}" presName="chaos" presStyleCnt="0"/>
      <dgm:spPr/>
    </dgm:pt>
    <dgm:pt modelId="{21378802-D690-4EE1-9E01-7AA9364515E2}" type="pres">
      <dgm:prSet presAssocID="{1E1ABC01-2E1B-4761-A4E9-00C4A3C96C44}" presName="parTx1" presStyleLbl="revTx" presStyleIdx="0" presStyleCnt="3" custScaleX="123528" custLinFactNeighborX="3969" custLinFactNeighborY="-10704"/>
      <dgm:spPr/>
    </dgm:pt>
    <dgm:pt modelId="{D93315A3-A216-4162-815F-7811F1113962}" type="pres">
      <dgm:prSet presAssocID="{1E1ABC01-2E1B-4761-A4E9-00C4A3C96C44}" presName="desTx1" presStyleLbl="revTx" presStyleIdx="1" presStyleCnt="3" custScaleX="151997" custScaleY="45964" custLinFactNeighborX="21602" custLinFactNeighborY="-7140">
        <dgm:presLayoutVars>
          <dgm:bulletEnabled val="1"/>
        </dgm:presLayoutVars>
      </dgm:prSet>
      <dgm:spPr/>
    </dgm:pt>
    <dgm:pt modelId="{9EC0FD9E-51CE-471A-B2A8-E702B7D66FEE}" type="pres">
      <dgm:prSet presAssocID="{1E1ABC01-2E1B-4761-A4E9-00C4A3C96C44}" presName="c1" presStyleLbl="node1" presStyleIdx="0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0CBB6ED8-12CF-4347-9055-E430E95A04DE}" type="pres">
      <dgm:prSet presAssocID="{1E1ABC01-2E1B-4761-A4E9-00C4A3C96C44}" presName="c2" presStyleLbl="node1" presStyleIdx="1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C8BE9595-A5CE-4850-8964-E328B4318E4E}" type="pres">
      <dgm:prSet presAssocID="{1E1ABC01-2E1B-4761-A4E9-00C4A3C96C44}" presName="c3" presStyleLbl="node1" presStyleIdx="2" presStyleCnt="19" custLinFactNeighborX="56432" custLinFactNeighborY="-42324"/>
      <dgm:spPr>
        <a:solidFill>
          <a:srgbClr val="B43500"/>
        </a:solidFill>
        <a:ln>
          <a:noFill/>
        </a:ln>
      </dgm:spPr>
    </dgm:pt>
    <dgm:pt modelId="{9A771250-0D30-47AB-A0C8-C68034C6A05A}" type="pres">
      <dgm:prSet presAssocID="{1E1ABC01-2E1B-4761-A4E9-00C4A3C96C44}" presName="c4" presStyleLbl="node1" presStyleIdx="3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E7E60E23-5972-4DA0-87A9-C371C6867082}" type="pres">
      <dgm:prSet presAssocID="{1E1ABC01-2E1B-4761-A4E9-00C4A3C96C44}" presName="c5" presStyleLbl="node1" presStyleIdx="4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0CE6D9A0-7A2B-4160-89F1-7B31EFE990A7}" type="pres">
      <dgm:prSet presAssocID="{1E1ABC01-2E1B-4761-A4E9-00C4A3C96C44}" presName="c6" presStyleLbl="node1" presStyleIdx="5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19CECACA-6445-4EE6-8527-D1E31AEF7868}" type="pres">
      <dgm:prSet presAssocID="{1E1ABC01-2E1B-4761-A4E9-00C4A3C96C44}" presName="c7" presStyleLbl="node1" presStyleIdx="6" presStyleCnt="19" custLinFactNeighborX="56432" custLinFactNeighborY="-42324"/>
      <dgm:spPr>
        <a:solidFill>
          <a:srgbClr val="B43500"/>
        </a:solidFill>
        <a:ln>
          <a:noFill/>
        </a:ln>
      </dgm:spPr>
    </dgm:pt>
    <dgm:pt modelId="{34A76775-62B8-40F8-8403-8A2BF7AF7234}" type="pres">
      <dgm:prSet presAssocID="{1E1ABC01-2E1B-4761-A4E9-00C4A3C96C44}" presName="c8" presStyleLbl="node1" presStyleIdx="7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0EAB36FB-B747-41A2-8E1C-D5B5B66B5187}" type="pres">
      <dgm:prSet presAssocID="{1E1ABC01-2E1B-4761-A4E9-00C4A3C96C44}" presName="c9" presStyleLbl="node1" presStyleIdx="8" presStyleCnt="19" custLinFactNeighborX="88672" custLinFactNeighborY="-66504"/>
      <dgm:spPr>
        <a:solidFill>
          <a:srgbClr val="B43500"/>
        </a:solidFill>
        <a:ln>
          <a:noFill/>
        </a:ln>
      </dgm:spPr>
    </dgm:pt>
    <dgm:pt modelId="{7AE5F2CA-EF36-448C-9322-1B61B84D92AC}" type="pres">
      <dgm:prSet presAssocID="{1E1ABC01-2E1B-4761-A4E9-00C4A3C96C44}" presName="c10" presStyleLbl="node1" presStyleIdx="9" presStyleCnt="19" custLinFactNeighborX="34480" custLinFactNeighborY="-25860"/>
      <dgm:spPr>
        <a:solidFill>
          <a:srgbClr val="B43500"/>
        </a:solidFill>
        <a:ln>
          <a:noFill/>
        </a:ln>
      </dgm:spPr>
    </dgm:pt>
    <dgm:pt modelId="{9350D14F-94D3-401F-BB95-08177FD3BD62}" type="pres">
      <dgm:prSet presAssocID="{1E1ABC01-2E1B-4761-A4E9-00C4A3C96C44}" presName="c11" presStyleLbl="node1" presStyleIdx="10" presStyleCnt="19" custLinFactY="16380" custLinFactNeighborX="66504" custLinFactNeighborY="100000"/>
      <dgm:spPr>
        <a:solidFill>
          <a:srgbClr val="B43500"/>
        </a:solidFill>
        <a:ln>
          <a:noFill/>
        </a:ln>
      </dgm:spPr>
    </dgm:pt>
    <dgm:pt modelId="{F34BF0A4-5050-4CB8-8587-2C401ED54E61}" type="pres">
      <dgm:prSet presAssocID="{1E1ABC01-2E1B-4761-A4E9-00C4A3C96C44}" presName="c12" presStyleLbl="node1" presStyleIdx="11" presStyleCnt="19" custLinFactNeighborX="42324" custLinFactNeighborY="74065"/>
      <dgm:spPr>
        <a:solidFill>
          <a:srgbClr val="B43500"/>
        </a:solidFill>
        <a:ln>
          <a:noFill/>
        </a:ln>
      </dgm:spPr>
    </dgm:pt>
    <dgm:pt modelId="{02D6FF38-9454-488B-B3F2-A9443729F526}" type="pres">
      <dgm:prSet presAssocID="{1E1ABC01-2E1B-4761-A4E9-00C4A3C96C44}" presName="c13" presStyleLbl="node1" presStyleIdx="12" presStyleCnt="19" custLinFactNeighborX="29100" custLinFactNeighborY="50923"/>
      <dgm:spPr>
        <a:solidFill>
          <a:srgbClr val="B43500"/>
        </a:solidFill>
        <a:ln>
          <a:noFill/>
        </a:ln>
      </dgm:spPr>
    </dgm:pt>
    <dgm:pt modelId="{6D35BD02-71A2-4A37-BAA2-A6855ADC2D71}" type="pres">
      <dgm:prSet presAssocID="{1E1ABC01-2E1B-4761-A4E9-00C4A3C96C44}" presName="c14" presStyleLbl="node1" presStyleIdx="13" presStyleCnt="19" custLinFactY="16380" custLinFactNeighborX="66504" custLinFactNeighborY="100000"/>
      <dgm:spPr>
        <a:solidFill>
          <a:srgbClr val="B43500"/>
        </a:solidFill>
        <a:ln>
          <a:noFill/>
        </a:ln>
      </dgm:spPr>
    </dgm:pt>
    <dgm:pt modelId="{D2DB6B7F-0E00-4230-BFB8-B4579EA00024}" type="pres">
      <dgm:prSet presAssocID="{1E1ABC01-2E1B-4761-A4E9-00C4A3C96C44}" presName="c15" presStyleLbl="node1" presStyleIdx="14" presStyleCnt="19" custLinFactNeighborX="42324" custLinFactNeighborY="74065"/>
      <dgm:spPr>
        <a:solidFill>
          <a:srgbClr val="B43500"/>
        </a:solidFill>
        <a:ln>
          <a:noFill/>
        </a:ln>
      </dgm:spPr>
    </dgm:pt>
    <dgm:pt modelId="{6C55E161-1B76-4610-A633-0F22CF0AE2EC}" type="pres">
      <dgm:prSet presAssocID="{1E1ABC01-2E1B-4761-A4E9-00C4A3C96C44}" presName="c16" presStyleLbl="node1" presStyleIdx="15" presStyleCnt="19" custLinFactY="16380" custLinFactNeighborX="66504" custLinFactNeighborY="100000"/>
      <dgm:spPr>
        <a:solidFill>
          <a:srgbClr val="B43500"/>
        </a:solidFill>
        <a:ln>
          <a:noFill/>
        </a:ln>
      </dgm:spPr>
    </dgm:pt>
    <dgm:pt modelId="{D802993D-93B3-4133-A4A8-398E10FE0E83}" type="pres">
      <dgm:prSet presAssocID="{1E1ABC01-2E1B-4761-A4E9-00C4A3C96C44}" presName="c17" presStyleLbl="node1" presStyleIdx="16" presStyleCnt="19" custLinFactNeighborX="29100" custLinFactNeighborY="50923"/>
      <dgm:spPr>
        <a:solidFill>
          <a:srgbClr val="B43500"/>
        </a:solidFill>
        <a:ln>
          <a:noFill/>
        </a:ln>
      </dgm:spPr>
    </dgm:pt>
    <dgm:pt modelId="{BB7CEEB1-3C7F-4E26-BB1A-13163C0BE345}" type="pres">
      <dgm:prSet presAssocID="{1E1ABC01-2E1B-4761-A4E9-00C4A3C96C44}" presName="c18" presStyleLbl="node1" presStyleIdx="17" presStyleCnt="19" custLinFactNeighborX="42324" custLinFactNeighborY="74065"/>
      <dgm:spPr>
        <a:solidFill>
          <a:srgbClr val="B43500"/>
        </a:solidFill>
        <a:ln>
          <a:noFill/>
        </a:ln>
      </dgm:spPr>
    </dgm:pt>
    <dgm:pt modelId="{FD667E6F-44B6-4DA0-B9EE-3E307C225BC4}" type="pres">
      <dgm:prSet presAssocID="{1542FF1B-CA46-415E-9F51-D14476B5C6FE}" presName="chevronComposite1" presStyleCnt="0"/>
      <dgm:spPr/>
    </dgm:pt>
    <dgm:pt modelId="{0C5C4442-AB9F-44CB-B10F-DF35372B229E}" type="pres">
      <dgm:prSet presAssocID="{1542FF1B-CA46-415E-9F51-D14476B5C6FE}" presName="chevron1" presStyleLbl="sibTrans2D1" presStyleIdx="0" presStyleCnt="2"/>
      <dgm:spPr>
        <a:solidFill>
          <a:srgbClr val="A5A5A5"/>
        </a:solidFill>
      </dgm:spPr>
    </dgm:pt>
    <dgm:pt modelId="{EEDDEF3A-024A-455A-AAAF-7848AF0D1320}" type="pres">
      <dgm:prSet presAssocID="{1542FF1B-CA46-415E-9F51-D14476B5C6FE}" presName="spChevron1" presStyleCnt="0"/>
      <dgm:spPr/>
    </dgm:pt>
    <dgm:pt modelId="{3A53D8A6-A740-4F48-AFBC-E8B00B3F6855}" type="pres">
      <dgm:prSet presAssocID="{1542FF1B-CA46-415E-9F51-D14476B5C6FE}" presName="overlap" presStyleCnt="0"/>
      <dgm:spPr/>
    </dgm:pt>
    <dgm:pt modelId="{C4F53379-CA47-407C-98BA-FAFEB7486CE3}" type="pres">
      <dgm:prSet presAssocID="{1542FF1B-CA46-415E-9F51-D14476B5C6FE}" presName="chevronComposite2" presStyleCnt="0"/>
      <dgm:spPr/>
    </dgm:pt>
    <dgm:pt modelId="{C3D50C81-B2B1-4A04-B8CD-B2773C45963E}" type="pres">
      <dgm:prSet presAssocID="{1542FF1B-CA46-415E-9F51-D14476B5C6FE}" presName="chevron2" presStyleLbl="sibTrans2D1" presStyleIdx="1" presStyleCnt="2"/>
      <dgm:spPr>
        <a:solidFill>
          <a:srgbClr val="B43500"/>
        </a:solidFill>
      </dgm:spPr>
    </dgm:pt>
    <dgm:pt modelId="{7AE22C4B-BBF9-402F-8C20-4EAF8C98C841}" type="pres">
      <dgm:prSet presAssocID="{1542FF1B-CA46-415E-9F51-D14476B5C6FE}" presName="spChevron2" presStyleCnt="0"/>
      <dgm:spPr/>
    </dgm:pt>
    <dgm:pt modelId="{9CB0E2C6-FA09-4046-8480-BD595C8FCE42}" type="pres">
      <dgm:prSet presAssocID="{52648068-6E61-4A67-A217-1A4D8B852837}" presName="last" presStyleCnt="0"/>
      <dgm:spPr/>
    </dgm:pt>
    <dgm:pt modelId="{F80610A5-FC98-465E-9074-5A16DCE8E9C8}" type="pres">
      <dgm:prSet presAssocID="{52648068-6E61-4A67-A217-1A4D8B852837}" presName="circleTx" presStyleLbl="node1" presStyleIdx="18" presStyleCnt="19"/>
      <dgm:spPr/>
    </dgm:pt>
    <dgm:pt modelId="{A160F37E-4751-43C4-9086-2A675CDC9D55}" type="pres">
      <dgm:prSet presAssocID="{52648068-6E61-4A67-A217-1A4D8B852837}" presName="desTxN" presStyleLbl="revTx" presStyleIdx="2" presStyleCnt="3" custScaleX="136508" custScaleY="65955" custLinFactNeighborY="-2142">
        <dgm:presLayoutVars>
          <dgm:bulletEnabled val="1"/>
        </dgm:presLayoutVars>
      </dgm:prSet>
      <dgm:spPr/>
    </dgm:pt>
    <dgm:pt modelId="{97281762-689D-41AB-9607-BFFA50D4222C}" type="pres">
      <dgm:prSet presAssocID="{52648068-6E61-4A67-A217-1A4D8B852837}" presName="spN" presStyleCnt="0"/>
      <dgm:spPr/>
    </dgm:pt>
  </dgm:ptLst>
  <dgm:cxnLst>
    <dgm:cxn modelId="{A084A203-0FB5-48CC-B196-D62F42F70A55}" type="presOf" srcId="{52648068-6E61-4A67-A217-1A4D8B852837}" destId="{F80610A5-FC98-465E-9074-5A16DCE8E9C8}" srcOrd="0" destOrd="0" presId="urn:microsoft.com/office/officeart/2009/3/layout/RandomtoResultProcess"/>
    <dgm:cxn modelId="{71EBE307-F584-4A30-8EA7-805FDF195F45}" srcId="{2C476D2B-5BB1-41B4-8589-51455821FE49}" destId="{52648068-6E61-4A67-A217-1A4D8B852837}" srcOrd="1" destOrd="0" parTransId="{1E9B2416-905B-49E8-910B-C70EF7B98978}" sibTransId="{FBE43034-B889-4B7E-8EA8-F8FACDA07888}"/>
    <dgm:cxn modelId="{81103848-88E4-4A5F-B15A-34AC145804F8}" type="presOf" srcId="{8547574C-B8C9-49D7-B95D-DDE112EBF317}" destId="{A160F37E-4751-43C4-9086-2A675CDC9D55}" srcOrd="0" destOrd="0" presId="urn:microsoft.com/office/officeart/2009/3/layout/RandomtoResultProcess"/>
    <dgm:cxn modelId="{74F46E58-8D71-422A-A5D7-5F9B164C13C6}" type="presOf" srcId="{1E1ABC01-2E1B-4761-A4E9-00C4A3C96C44}" destId="{21378802-D690-4EE1-9E01-7AA9364515E2}" srcOrd="0" destOrd="0" presId="urn:microsoft.com/office/officeart/2009/3/layout/RandomtoResultProcess"/>
    <dgm:cxn modelId="{CCD6A067-0D26-4AA0-B9ED-7AF98FC6914B}" srcId="{2C476D2B-5BB1-41B4-8589-51455821FE49}" destId="{1E1ABC01-2E1B-4761-A4E9-00C4A3C96C44}" srcOrd="0" destOrd="0" parTransId="{2B5C1B58-A887-41E3-B6D7-036C70E5CC3A}" sibTransId="{1542FF1B-CA46-415E-9F51-D14476B5C6FE}"/>
    <dgm:cxn modelId="{966B6069-83EB-403C-94BC-6F7D50F77193}" type="presOf" srcId="{F00F13DD-87FC-416B-8D66-F41D4FBF2471}" destId="{D93315A3-A216-4162-815F-7811F1113962}" srcOrd="0" destOrd="0" presId="urn:microsoft.com/office/officeart/2009/3/layout/RandomtoResultProcess"/>
    <dgm:cxn modelId="{3773556B-3B2D-4A6F-9421-4B28EDF577A4}" srcId="{1E1ABC01-2E1B-4761-A4E9-00C4A3C96C44}" destId="{F00F13DD-87FC-416B-8D66-F41D4FBF2471}" srcOrd="0" destOrd="0" parTransId="{0E626065-51A4-4B0F-8233-24468EC18E74}" sibTransId="{96B6F3FD-3979-4340-8974-BB66DBF801D5}"/>
    <dgm:cxn modelId="{C91E6EBA-1DA5-46C2-BF66-5D78690045C9}" srcId="{52648068-6E61-4A67-A217-1A4D8B852837}" destId="{8547574C-B8C9-49D7-B95D-DDE112EBF317}" srcOrd="0" destOrd="0" parTransId="{86E9B62E-BF8C-4F6D-9B40-E214338B5FFD}" sibTransId="{15086ED3-AA56-46EC-B38A-8D31CDE99915}"/>
    <dgm:cxn modelId="{77467BE1-7263-4232-BF54-6FEB6449FCE4}" type="presOf" srcId="{2C476D2B-5BB1-41B4-8589-51455821FE49}" destId="{C5D69331-2101-4F88-80C7-5FB4D92D64F1}" srcOrd="0" destOrd="0" presId="urn:microsoft.com/office/officeart/2009/3/layout/RandomtoResultProcess"/>
    <dgm:cxn modelId="{C60D36D5-50F8-46A1-BA2A-D70A7C8D39F8}" type="presParOf" srcId="{C5D69331-2101-4F88-80C7-5FB4D92D64F1}" destId="{0927FBCC-7827-460C-B4C8-AB96DDCBD7C9}" srcOrd="0" destOrd="0" presId="urn:microsoft.com/office/officeart/2009/3/layout/RandomtoResultProcess"/>
    <dgm:cxn modelId="{5E0E54D7-2F6E-4708-B4B3-11A01C367E2B}" type="presParOf" srcId="{0927FBCC-7827-460C-B4C8-AB96DDCBD7C9}" destId="{21378802-D690-4EE1-9E01-7AA9364515E2}" srcOrd="0" destOrd="0" presId="urn:microsoft.com/office/officeart/2009/3/layout/RandomtoResultProcess"/>
    <dgm:cxn modelId="{AB4404E2-4CDF-40E3-BCF0-7561F795A6D9}" type="presParOf" srcId="{0927FBCC-7827-460C-B4C8-AB96DDCBD7C9}" destId="{D93315A3-A216-4162-815F-7811F1113962}" srcOrd="1" destOrd="0" presId="urn:microsoft.com/office/officeart/2009/3/layout/RandomtoResultProcess"/>
    <dgm:cxn modelId="{25C12A96-4E96-4EC0-9B24-7D5ABC5E81D3}" type="presParOf" srcId="{0927FBCC-7827-460C-B4C8-AB96DDCBD7C9}" destId="{9EC0FD9E-51CE-471A-B2A8-E702B7D66FEE}" srcOrd="2" destOrd="0" presId="urn:microsoft.com/office/officeart/2009/3/layout/RandomtoResultProcess"/>
    <dgm:cxn modelId="{890F205F-DBAF-4FA2-9E38-E878A3B5DB92}" type="presParOf" srcId="{0927FBCC-7827-460C-B4C8-AB96DDCBD7C9}" destId="{0CBB6ED8-12CF-4347-9055-E430E95A04DE}" srcOrd="3" destOrd="0" presId="urn:microsoft.com/office/officeart/2009/3/layout/RandomtoResultProcess"/>
    <dgm:cxn modelId="{20336EF9-3DA2-43C8-AF47-AD92BD286523}" type="presParOf" srcId="{0927FBCC-7827-460C-B4C8-AB96DDCBD7C9}" destId="{C8BE9595-A5CE-4850-8964-E328B4318E4E}" srcOrd="4" destOrd="0" presId="urn:microsoft.com/office/officeart/2009/3/layout/RandomtoResultProcess"/>
    <dgm:cxn modelId="{12A616D3-B864-4BEA-A6DB-58C0622D18C1}" type="presParOf" srcId="{0927FBCC-7827-460C-B4C8-AB96DDCBD7C9}" destId="{9A771250-0D30-47AB-A0C8-C68034C6A05A}" srcOrd="5" destOrd="0" presId="urn:microsoft.com/office/officeart/2009/3/layout/RandomtoResultProcess"/>
    <dgm:cxn modelId="{E65F1E59-4FE3-4D2F-B8DF-F4D410E02D53}" type="presParOf" srcId="{0927FBCC-7827-460C-B4C8-AB96DDCBD7C9}" destId="{E7E60E23-5972-4DA0-87A9-C371C6867082}" srcOrd="6" destOrd="0" presId="urn:microsoft.com/office/officeart/2009/3/layout/RandomtoResultProcess"/>
    <dgm:cxn modelId="{6B93A679-CE68-467B-9347-D3BC10966E71}" type="presParOf" srcId="{0927FBCC-7827-460C-B4C8-AB96DDCBD7C9}" destId="{0CE6D9A0-7A2B-4160-89F1-7B31EFE990A7}" srcOrd="7" destOrd="0" presId="urn:microsoft.com/office/officeart/2009/3/layout/RandomtoResultProcess"/>
    <dgm:cxn modelId="{B484CC04-0E60-43A5-98C5-A8E17186C529}" type="presParOf" srcId="{0927FBCC-7827-460C-B4C8-AB96DDCBD7C9}" destId="{19CECACA-6445-4EE6-8527-D1E31AEF7868}" srcOrd="8" destOrd="0" presId="urn:microsoft.com/office/officeart/2009/3/layout/RandomtoResultProcess"/>
    <dgm:cxn modelId="{36E77638-8EC5-44B5-AC04-88EC9A08F7CB}" type="presParOf" srcId="{0927FBCC-7827-460C-B4C8-AB96DDCBD7C9}" destId="{34A76775-62B8-40F8-8403-8A2BF7AF7234}" srcOrd="9" destOrd="0" presId="urn:microsoft.com/office/officeart/2009/3/layout/RandomtoResultProcess"/>
    <dgm:cxn modelId="{99F72012-FDA4-46F1-B8D5-D7F966781204}" type="presParOf" srcId="{0927FBCC-7827-460C-B4C8-AB96DDCBD7C9}" destId="{0EAB36FB-B747-41A2-8E1C-D5B5B66B5187}" srcOrd="10" destOrd="0" presId="urn:microsoft.com/office/officeart/2009/3/layout/RandomtoResultProcess"/>
    <dgm:cxn modelId="{73B55C64-71D9-4BFB-92A5-78674C1FF209}" type="presParOf" srcId="{0927FBCC-7827-460C-B4C8-AB96DDCBD7C9}" destId="{7AE5F2CA-EF36-448C-9322-1B61B84D92AC}" srcOrd="11" destOrd="0" presId="urn:microsoft.com/office/officeart/2009/3/layout/RandomtoResultProcess"/>
    <dgm:cxn modelId="{163BD306-758C-44A1-B611-5F7F3ED017DF}" type="presParOf" srcId="{0927FBCC-7827-460C-B4C8-AB96DDCBD7C9}" destId="{9350D14F-94D3-401F-BB95-08177FD3BD62}" srcOrd="12" destOrd="0" presId="urn:microsoft.com/office/officeart/2009/3/layout/RandomtoResultProcess"/>
    <dgm:cxn modelId="{6ED0C89E-8549-433C-ACA0-D4188DB00EA5}" type="presParOf" srcId="{0927FBCC-7827-460C-B4C8-AB96DDCBD7C9}" destId="{F34BF0A4-5050-4CB8-8587-2C401ED54E61}" srcOrd="13" destOrd="0" presId="urn:microsoft.com/office/officeart/2009/3/layout/RandomtoResultProcess"/>
    <dgm:cxn modelId="{BEE924BB-AC01-479A-BE23-CC88A30230D4}" type="presParOf" srcId="{0927FBCC-7827-460C-B4C8-AB96DDCBD7C9}" destId="{02D6FF38-9454-488B-B3F2-A9443729F526}" srcOrd="14" destOrd="0" presId="urn:microsoft.com/office/officeart/2009/3/layout/RandomtoResultProcess"/>
    <dgm:cxn modelId="{96819AA1-41D1-4C1E-B0C6-0D26C4A2C7E6}" type="presParOf" srcId="{0927FBCC-7827-460C-B4C8-AB96DDCBD7C9}" destId="{6D35BD02-71A2-4A37-BAA2-A6855ADC2D71}" srcOrd="15" destOrd="0" presId="urn:microsoft.com/office/officeart/2009/3/layout/RandomtoResultProcess"/>
    <dgm:cxn modelId="{E32C04FD-8F46-448E-AFA2-8967942A2FE0}" type="presParOf" srcId="{0927FBCC-7827-460C-B4C8-AB96DDCBD7C9}" destId="{D2DB6B7F-0E00-4230-BFB8-B4579EA00024}" srcOrd="16" destOrd="0" presId="urn:microsoft.com/office/officeart/2009/3/layout/RandomtoResultProcess"/>
    <dgm:cxn modelId="{B0F2080F-070B-47C6-884C-4F791A25210B}" type="presParOf" srcId="{0927FBCC-7827-460C-B4C8-AB96DDCBD7C9}" destId="{6C55E161-1B76-4610-A633-0F22CF0AE2EC}" srcOrd="17" destOrd="0" presId="urn:microsoft.com/office/officeart/2009/3/layout/RandomtoResultProcess"/>
    <dgm:cxn modelId="{86020F70-D988-42FC-B273-B00BA5ACAC0C}" type="presParOf" srcId="{0927FBCC-7827-460C-B4C8-AB96DDCBD7C9}" destId="{D802993D-93B3-4133-A4A8-398E10FE0E83}" srcOrd="18" destOrd="0" presId="urn:microsoft.com/office/officeart/2009/3/layout/RandomtoResultProcess"/>
    <dgm:cxn modelId="{EE8437C7-20CA-417F-BFB7-AB72CD6E3E7E}" type="presParOf" srcId="{0927FBCC-7827-460C-B4C8-AB96DDCBD7C9}" destId="{BB7CEEB1-3C7F-4E26-BB1A-13163C0BE345}" srcOrd="19" destOrd="0" presId="urn:microsoft.com/office/officeart/2009/3/layout/RandomtoResultProcess"/>
    <dgm:cxn modelId="{F2F0E6AC-68AB-4BD3-ACE5-A354BABF98D0}" type="presParOf" srcId="{C5D69331-2101-4F88-80C7-5FB4D92D64F1}" destId="{FD667E6F-44B6-4DA0-B9EE-3E307C225BC4}" srcOrd="1" destOrd="0" presId="urn:microsoft.com/office/officeart/2009/3/layout/RandomtoResultProcess"/>
    <dgm:cxn modelId="{3935B134-4059-4585-90F7-451FF54D6137}" type="presParOf" srcId="{FD667E6F-44B6-4DA0-B9EE-3E307C225BC4}" destId="{0C5C4442-AB9F-44CB-B10F-DF35372B229E}" srcOrd="0" destOrd="0" presId="urn:microsoft.com/office/officeart/2009/3/layout/RandomtoResultProcess"/>
    <dgm:cxn modelId="{27877421-CB68-4D2C-84C2-B7BF68B7DA01}" type="presParOf" srcId="{FD667E6F-44B6-4DA0-B9EE-3E307C225BC4}" destId="{EEDDEF3A-024A-455A-AAAF-7848AF0D1320}" srcOrd="1" destOrd="0" presId="urn:microsoft.com/office/officeart/2009/3/layout/RandomtoResultProcess"/>
    <dgm:cxn modelId="{353E4D04-7905-43D4-AFA8-B422993459AB}" type="presParOf" srcId="{C5D69331-2101-4F88-80C7-5FB4D92D64F1}" destId="{3A53D8A6-A740-4F48-AFBC-E8B00B3F6855}" srcOrd="2" destOrd="0" presId="urn:microsoft.com/office/officeart/2009/3/layout/RandomtoResultProcess"/>
    <dgm:cxn modelId="{9E5D0FCB-A3D3-407D-AC5C-44A554C4EB81}" type="presParOf" srcId="{C5D69331-2101-4F88-80C7-5FB4D92D64F1}" destId="{C4F53379-CA47-407C-98BA-FAFEB7486CE3}" srcOrd="3" destOrd="0" presId="urn:microsoft.com/office/officeart/2009/3/layout/RandomtoResultProcess"/>
    <dgm:cxn modelId="{62578666-20A2-4899-AAB4-C09972D6F8BF}" type="presParOf" srcId="{C4F53379-CA47-407C-98BA-FAFEB7486CE3}" destId="{C3D50C81-B2B1-4A04-B8CD-B2773C45963E}" srcOrd="0" destOrd="0" presId="urn:microsoft.com/office/officeart/2009/3/layout/RandomtoResultProcess"/>
    <dgm:cxn modelId="{269C69F9-4FE2-4105-8F21-FF0D98DB87B9}" type="presParOf" srcId="{C4F53379-CA47-407C-98BA-FAFEB7486CE3}" destId="{7AE22C4B-BBF9-402F-8C20-4EAF8C98C841}" srcOrd="1" destOrd="0" presId="urn:microsoft.com/office/officeart/2009/3/layout/RandomtoResultProcess"/>
    <dgm:cxn modelId="{69CC9FE2-C469-4A0B-936E-36F3660EFD0D}" type="presParOf" srcId="{C5D69331-2101-4F88-80C7-5FB4D92D64F1}" destId="{9CB0E2C6-FA09-4046-8480-BD595C8FCE42}" srcOrd="4" destOrd="0" presId="urn:microsoft.com/office/officeart/2009/3/layout/RandomtoResultProcess"/>
    <dgm:cxn modelId="{09713DF8-9F5A-4C57-B9F0-42734094D706}" type="presParOf" srcId="{9CB0E2C6-FA09-4046-8480-BD595C8FCE42}" destId="{F80610A5-FC98-465E-9074-5A16DCE8E9C8}" srcOrd="0" destOrd="0" presId="urn:microsoft.com/office/officeart/2009/3/layout/RandomtoResultProcess"/>
    <dgm:cxn modelId="{EF116CE9-5DE7-4F69-986D-0C34E8780E18}" type="presParOf" srcId="{9CB0E2C6-FA09-4046-8480-BD595C8FCE42}" destId="{A160F37E-4751-43C4-9086-2A675CDC9D55}" srcOrd="1" destOrd="0" presId="urn:microsoft.com/office/officeart/2009/3/layout/RandomtoResultProcess"/>
    <dgm:cxn modelId="{3C8052A9-E35A-47A1-AA7A-FCA00C527D53}" type="presParOf" srcId="{9CB0E2C6-FA09-4046-8480-BD595C8FCE42}" destId="{97281762-689D-41AB-9607-BFFA50D4222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05DDB-1D81-4C42-9DEC-DD42D249B951}">
      <dsp:nvSpPr>
        <dsp:cNvPr id="0" name=""/>
        <dsp:cNvSpPr/>
      </dsp:nvSpPr>
      <dsp:spPr>
        <a:xfrm>
          <a:off x="784518" y="0"/>
          <a:ext cx="4496704" cy="3530470"/>
        </a:xfrm>
        <a:prstGeom prst="lef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0612-E751-4786-9E70-205B44CB33FE}">
      <dsp:nvSpPr>
        <dsp:cNvPr id="0" name=""/>
        <dsp:cNvSpPr/>
      </dsp:nvSpPr>
      <dsp:spPr>
        <a:xfrm>
          <a:off x="3703168" y="1059141"/>
          <a:ext cx="1587072" cy="1412188"/>
        </a:xfrm>
        <a:prstGeom prst="roundRect">
          <a:avLst/>
        </a:prstGeom>
        <a:solidFill>
          <a:srgbClr val="A5A5A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 dirty="0">
            <a:latin typeface="Montserrat" panose="00000500000000000000" pitchFamily="2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latin typeface="Montserrat" panose="00000500000000000000" pitchFamily="2" charset="0"/>
            </a:rPr>
            <a:t>2020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1" kern="1200" dirty="0">
              <a:latin typeface="Montserrat" panose="00000500000000000000" pitchFamily="2" charset="0"/>
            </a:rPr>
            <a:t>“</a:t>
          </a:r>
          <a:r>
            <a:rPr lang="es-MX" sz="1050" b="1" kern="1200" dirty="0">
              <a:latin typeface="Montserrat" panose="00000500000000000000" pitchFamily="2" charset="0"/>
            </a:rPr>
            <a:t>Los retos para la atención de la violencia en el deporte</a:t>
          </a:r>
          <a:r>
            <a:rPr lang="en-US" sz="1050" b="1" i="1" kern="1200" dirty="0">
              <a:latin typeface="Montserrat" panose="00000500000000000000" pitchFamily="2" charset="0"/>
            </a:rPr>
            <a:t>”</a:t>
          </a:r>
          <a:endParaRPr lang="es-MX" sz="1050" kern="1200" dirty="0">
            <a:latin typeface="Montserrat" panose="00000500000000000000" pitchFamily="2" charset="0"/>
          </a:endParaRPr>
        </a:p>
      </dsp:txBody>
      <dsp:txXfrm>
        <a:off x="3772105" y="1128078"/>
        <a:ext cx="1449198" cy="1274314"/>
      </dsp:txXfrm>
    </dsp:sp>
    <dsp:sp modelId="{0D220E80-0440-4728-BA45-31DB6DE3A967}">
      <dsp:nvSpPr>
        <dsp:cNvPr id="0" name=""/>
        <dsp:cNvSpPr/>
      </dsp:nvSpPr>
      <dsp:spPr>
        <a:xfrm>
          <a:off x="1851584" y="1059141"/>
          <a:ext cx="1587072" cy="1412188"/>
        </a:xfrm>
        <a:prstGeom prst="roundRect">
          <a:avLst/>
        </a:prstGeom>
        <a:solidFill>
          <a:srgbClr val="AD6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latin typeface="Montserrat" panose="00000500000000000000" pitchFamily="2" charset="0"/>
            </a:rPr>
            <a:t>2021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Montserrat" panose="00000500000000000000" pitchFamily="2" charset="0"/>
            </a:rPr>
            <a:t>“Pongamos fin a la violencia: Eliminemos estereotipos en el deporte”</a:t>
          </a:r>
          <a:endParaRPr lang="es-ES" sz="1050" kern="1200" dirty="0">
            <a:latin typeface="Montserrat" panose="00000500000000000000" pitchFamily="2" charset="0"/>
          </a:endParaRPr>
        </a:p>
      </dsp:txBody>
      <dsp:txXfrm>
        <a:off x="1920521" y="1128078"/>
        <a:ext cx="1449198" cy="1274314"/>
      </dsp:txXfrm>
    </dsp:sp>
    <dsp:sp modelId="{D0FDA78C-1412-47D6-BA3E-031D73131278}">
      <dsp:nvSpPr>
        <dsp:cNvPr id="0" name=""/>
        <dsp:cNvSpPr/>
      </dsp:nvSpPr>
      <dsp:spPr>
        <a:xfrm>
          <a:off x="0" y="1059141"/>
          <a:ext cx="1587072" cy="1412188"/>
        </a:xfrm>
        <a:prstGeom prst="roundRect">
          <a:avLst/>
        </a:prstGeom>
        <a:solidFill>
          <a:srgbClr val="C105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latin typeface="Montserrat" panose="00000500000000000000" pitchFamily="2" charset="0"/>
            </a:rPr>
            <a:t>2022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Montserrat" panose="00000500000000000000" pitchFamily="2" charset="0"/>
            </a:rPr>
            <a:t>“Igualdad de género hoy para un mañana sostenible”</a:t>
          </a:r>
          <a:endParaRPr lang="es-MX" sz="1050" kern="1200" dirty="0">
            <a:latin typeface="Montserrat" panose="00000500000000000000" pitchFamily="2" charset="0"/>
          </a:endParaRPr>
        </a:p>
      </dsp:txBody>
      <dsp:txXfrm>
        <a:off x="68937" y="1128078"/>
        <a:ext cx="1449198" cy="127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5052-F88A-45E3-A905-5BF25943609A}">
      <dsp:nvSpPr>
        <dsp:cNvPr id="0" name=""/>
        <dsp:cNvSpPr/>
      </dsp:nvSpPr>
      <dsp:spPr>
        <a:xfrm>
          <a:off x="-3634956" y="-558556"/>
          <a:ext cx="4333142" cy="4333142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5AF49-50C7-4F99-BDA0-BD346F1861E2}">
      <dsp:nvSpPr>
        <dsp:cNvPr id="0" name=""/>
        <dsp:cNvSpPr/>
      </dsp:nvSpPr>
      <dsp:spPr>
        <a:xfrm>
          <a:off x="448972" y="321602"/>
          <a:ext cx="3675226" cy="643205"/>
        </a:xfrm>
        <a:prstGeom prst="rect">
          <a:avLst/>
        </a:prstGeom>
        <a:solidFill>
          <a:srgbClr val="A5A5A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545" tIns="25400" rIns="25400" bIns="254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baseline="0" dirty="0">
              <a:solidFill>
                <a:srgbClr val="FFFFFF"/>
              </a:solidFill>
              <a:latin typeface="Montserrat" panose="00000500000000000000" pitchFamily="2" charset="0"/>
            </a:rPr>
            <a:t>D</a:t>
          </a:r>
          <a:r>
            <a:rPr lang="es-ES" sz="1000" kern="1200" dirty="0">
              <a:solidFill>
                <a:srgbClr val="FFFFFF"/>
              </a:solidFill>
              <a:latin typeface="Montserrat" panose="00000500000000000000" pitchFamily="2" charset="0"/>
            </a:rPr>
            <a:t>urante el 2020 </a:t>
          </a:r>
          <a:r>
            <a:rPr lang="es-MX" sz="1000" kern="1200" dirty="0">
              <a:solidFill>
                <a:srgbClr val="FFFFFF"/>
              </a:solidFill>
              <a:latin typeface="Montserrat" panose="00000500000000000000" pitchFamily="2" charset="0"/>
            </a:rPr>
            <a:t>recopilamos experiencias y acciones para la atención de mujeres y niñas en el deporte.</a:t>
          </a:r>
          <a:endParaRPr lang="es-MX" sz="1000" kern="1200" dirty="0">
            <a:solidFill>
              <a:srgbClr val="FFFFFF"/>
            </a:solidFill>
          </a:endParaRPr>
        </a:p>
      </dsp:txBody>
      <dsp:txXfrm>
        <a:off x="448972" y="321602"/>
        <a:ext cx="3675226" cy="643205"/>
      </dsp:txXfrm>
    </dsp:sp>
    <dsp:sp modelId="{2E5F0A70-97F9-4236-9B78-2F4F7F5BD61F}">
      <dsp:nvSpPr>
        <dsp:cNvPr id="0" name=""/>
        <dsp:cNvSpPr/>
      </dsp:nvSpPr>
      <dsp:spPr>
        <a:xfrm>
          <a:off x="46968" y="241202"/>
          <a:ext cx="804007" cy="804007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A5A5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E5051-2EA6-40C1-BCD2-DCBC2B4D63BF}">
      <dsp:nvSpPr>
        <dsp:cNvPr id="0" name=""/>
        <dsp:cNvSpPr/>
      </dsp:nvSpPr>
      <dsp:spPr>
        <a:xfrm>
          <a:off x="682777" y="1286411"/>
          <a:ext cx="3441421" cy="643205"/>
        </a:xfrm>
        <a:prstGeom prst="rect">
          <a:avLst/>
        </a:prstGeom>
        <a:solidFill>
          <a:srgbClr val="AD63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545" tIns="25400" rIns="25400" bIns="254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rgbClr val="FFFFFF"/>
              </a:solidFill>
              <a:latin typeface="Montserrat" panose="00000500000000000000" pitchFamily="2" charset="0"/>
            </a:rPr>
            <a:t>A través de la mirada de deportistas, entrenadoras, servidoras públicas y personas al servicio del deporte contrarrestamos la normalización de violencia. </a:t>
          </a:r>
          <a:endParaRPr lang="es-MX" sz="1000" kern="1200" dirty="0">
            <a:solidFill>
              <a:srgbClr val="FFFFFF"/>
            </a:solidFill>
          </a:endParaRPr>
        </a:p>
      </dsp:txBody>
      <dsp:txXfrm>
        <a:off x="682777" y="1286411"/>
        <a:ext cx="3441421" cy="643205"/>
      </dsp:txXfrm>
    </dsp:sp>
    <dsp:sp modelId="{E516D44A-3081-4D56-B790-49DF3C6000EE}">
      <dsp:nvSpPr>
        <dsp:cNvPr id="0" name=""/>
        <dsp:cNvSpPr/>
      </dsp:nvSpPr>
      <dsp:spPr>
        <a:xfrm>
          <a:off x="280773" y="1206010"/>
          <a:ext cx="804007" cy="804007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AD6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B290A-4F71-4DA5-B02D-75F18F18783A}">
      <dsp:nvSpPr>
        <dsp:cNvPr id="0" name=""/>
        <dsp:cNvSpPr/>
      </dsp:nvSpPr>
      <dsp:spPr>
        <a:xfrm>
          <a:off x="448972" y="2251220"/>
          <a:ext cx="3675226" cy="643205"/>
        </a:xfrm>
        <a:prstGeom prst="rect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54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cap="small" baseline="0" dirty="0">
              <a:solidFill>
                <a:srgbClr val="FFFFFF"/>
              </a:solidFill>
              <a:latin typeface="Montserrat" panose="00000500000000000000" pitchFamily="2" charset="0"/>
            </a:rPr>
            <a:t>escucharles es prioritario: lo que no se nombra no existe</a:t>
          </a:r>
          <a:endParaRPr lang="es-MX" sz="1000" b="0" kern="1200" cap="small" baseline="0" dirty="0">
            <a:solidFill>
              <a:srgbClr val="FFFFFF"/>
            </a:solidFill>
            <a:latin typeface="Montserrat" panose="00000500000000000000" pitchFamily="2" charset="0"/>
          </a:endParaRPr>
        </a:p>
      </dsp:txBody>
      <dsp:txXfrm>
        <a:off x="448972" y="2251220"/>
        <a:ext cx="3675226" cy="643205"/>
      </dsp:txXfrm>
    </dsp:sp>
    <dsp:sp modelId="{52DB5E7A-8F55-4E63-BE7D-6DE387DF3878}">
      <dsp:nvSpPr>
        <dsp:cNvPr id="0" name=""/>
        <dsp:cNvSpPr/>
      </dsp:nvSpPr>
      <dsp:spPr>
        <a:xfrm>
          <a:off x="46968" y="2170819"/>
          <a:ext cx="804007" cy="804007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B435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78802-D690-4EE1-9E01-7AA9364515E2}">
      <dsp:nvSpPr>
        <dsp:cNvPr id="0" name=""/>
        <dsp:cNvSpPr/>
      </dsp:nvSpPr>
      <dsp:spPr>
        <a:xfrm>
          <a:off x="337124" y="739795"/>
          <a:ext cx="2286437" cy="609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cap="small" baseline="0" dirty="0">
              <a:latin typeface="Montserrat" panose="00000500000000000000" pitchFamily="2" charset="0"/>
            </a:rPr>
            <a:t>La red de inclusión en el deporte</a:t>
          </a:r>
          <a:r>
            <a:rPr lang="es-ES" sz="800" kern="1200" cap="small" baseline="0" dirty="0">
              <a:latin typeface="Montserrat" panose="00000500000000000000" pitchFamily="2" charset="0"/>
            </a:rPr>
            <a:t> 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cap="none" baseline="0" dirty="0">
              <a:latin typeface="Montserrat" panose="00000500000000000000" pitchFamily="2" charset="0"/>
            </a:rPr>
            <a:t>Establecer el compromiso formal para coordinar el trabajo interinstitucional y multidisciplinario.</a:t>
          </a:r>
          <a:endParaRPr lang="es-MX" sz="800" kern="1200" cap="none" baseline="0" dirty="0">
            <a:latin typeface="Montserrat" panose="00000500000000000000" pitchFamily="2" charset="0"/>
          </a:endParaRPr>
        </a:p>
      </dsp:txBody>
      <dsp:txXfrm>
        <a:off x="337124" y="739795"/>
        <a:ext cx="2286437" cy="609970"/>
      </dsp:txXfrm>
    </dsp:sp>
    <dsp:sp modelId="{D93315A3-A216-4162-815F-7811F1113962}">
      <dsp:nvSpPr>
        <dsp:cNvPr id="0" name=""/>
        <dsp:cNvSpPr/>
      </dsp:nvSpPr>
      <dsp:spPr>
        <a:xfrm>
          <a:off x="400028" y="2318468"/>
          <a:ext cx="2813382" cy="52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cap="small" baseline="0" dirty="0">
              <a:latin typeface="Montserrat" panose="00000500000000000000" pitchFamily="2" charset="0"/>
            </a:rPr>
            <a:t>Profesionalización en género y no discriminación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cap="none" baseline="0" dirty="0">
              <a:latin typeface="Montserrat" panose="00000500000000000000" pitchFamily="2" charset="0"/>
            </a:rPr>
            <a:t>Generar contenidos que nos permitan cerrar la brecha de desigualdad fomentando como eje central la figura de enlaces de inclusión en el deporte. </a:t>
          </a:r>
          <a:endParaRPr lang="es-MX" sz="800" kern="1200" cap="none" baseline="0" dirty="0">
            <a:latin typeface="Montserrat" panose="00000500000000000000" pitchFamily="2" charset="0"/>
          </a:endParaRPr>
        </a:p>
      </dsp:txBody>
      <dsp:txXfrm>
        <a:off x="400028" y="2318468"/>
        <a:ext cx="2813382" cy="525271"/>
      </dsp:txXfrm>
    </dsp:sp>
    <dsp:sp modelId="{9EC0FD9E-51CE-471A-B2A8-E702B7D66FEE}">
      <dsp:nvSpPr>
        <dsp:cNvPr id="0" name=""/>
        <dsp:cNvSpPr/>
      </dsp:nvSpPr>
      <dsp:spPr>
        <a:xfrm>
          <a:off x="609857" y="521654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B6ED8-12CF-4347-9055-E430E95A04DE}">
      <dsp:nvSpPr>
        <dsp:cNvPr id="0" name=""/>
        <dsp:cNvSpPr/>
      </dsp:nvSpPr>
      <dsp:spPr>
        <a:xfrm>
          <a:off x="712922" y="315526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E9595-A5CE-4850-8964-E328B4318E4E}">
      <dsp:nvSpPr>
        <dsp:cNvPr id="0" name=""/>
        <dsp:cNvSpPr/>
      </dsp:nvSpPr>
      <dsp:spPr>
        <a:xfrm>
          <a:off x="960285" y="356744"/>
          <a:ext cx="231368" cy="231368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71250-0D30-47AB-A0C8-C68034C6A05A}">
      <dsp:nvSpPr>
        <dsp:cNvPr id="0" name=""/>
        <dsp:cNvSpPr/>
      </dsp:nvSpPr>
      <dsp:spPr>
        <a:xfrm>
          <a:off x="1166403" y="130011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0E23-5972-4DA0-87A9-C371C6867082}">
      <dsp:nvSpPr>
        <dsp:cNvPr id="0" name=""/>
        <dsp:cNvSpPr/>
      </dsp:nvSpPr>
      <dsp:spPr>
        <a:xfrm>
          <a:off x="1434370" y="47559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6D9A0-7A2B-4160-89F1-7B31EFE990A7}">
      <dsp:nvSpPr>
        <dsp:cNvPr id="0" name=""/>
        <dsp:cNvSpPr/>
      </dsp:nvSpPr>
      <dsp:spPr>
        <a:xfrm>
          <a:off x="1764175" y="191849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ECACA-6445-4EE6-8527-D1E31AEF7868}">
      <dsp:nvSpPr>
        <dsp:cNvPr id="0" name=""/>
        <dsp:cNvSpPr/>
      </dsp:nvSpPr>
      <dsp:spPr>
        <a:xfrm>
          <a:off x="1970313" y="294906"/>
          <a:ext cx="231368" cy="231368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76775-62B8-40F8-8403-8A2BF7AF7234}">
      <dsp:nvSpPr>
        <dsp:cNvPr id="0" name=""/>
        <dsp:cNvSpPr/>
      </dsp:nvSpPr>
      <dsp:spPr>
        <a:xfrm>
          <a:off x="2258882" y="521654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B36FB-B747-41A2-8E1C-D5B5B66B5187}">
      <dsp:nvSpPr>
        <dsp:cNvPr id="0" name=""/>
        <dsp:cNvSpPr/>
      </dsp:nvSpPr>
      <dsp:spPr>
        <a:xfrm>
          <a:off x="2382559" y="748395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5F2CA-EF36-448C-9322-1B61B84D92AC}">
      <dsp:nvSpPr>
        <dsp:cNvPr id="0" name=""/>
        <dsp:cNvSpPr/>
      </dsp:nvSpPr>
      <dsp:spPr>
        <a:xfrm>
          <a:off x="1310680" y="315536"/>
          <a:ext cx="378602" cy="378602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0D14F-94D3-401F-BB95-08177FD3BD62}">
      <dsp:nvSpPr>
        <dsp:cNvPr id="0" name=""/>
        <dsp:cNvSpPr/>
      </dsp:nvSpPr>
      <dsp:spPr>
        <a:xfrm>
          <a:off x="474155" y="1368081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F0A4-5050-4CB8-8587-2C401ED54E61}">
      <dsp:nvSpPr>
        <dsp:cNvPr id="0" name=""/>
        <dsp:cNvSpPr/>
      </dsp:nvSpPr>
      <dsp:spPr>
        <a:xfrm>
          <a:off x="597839" y="1553608"/>
          <a:ext cx="231368" cy="231368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FF38-9454-488B-B3F2-A9443729F526}">
      <dsp:nvSpPr>
        <dsp:cNvPr id="0" name=""/>
        <dsp:cNvSpPr/>
      </dsp:nvSpPr>
      <dsp:spPr>
        <a:xfrm>
          <a:off x="907039" y="1718521"/>
          <a:ext cx="336535" cy="336535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5BD02-71A2-4A37-BAA2-A6855ADC2D71}">
      <dsp:nvSpPr>
        <dsp:cNvPr id="0" name=""/>
        <dsp:cNvSpPr/>
      </dsp:nvSpPr>
      <dsp:spPr>
        <a:xfrm>
          <a:off x="1339893" y="1986465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B6B7F-0E00-4230-BFB8-B4579EA00024}">
      <dsp:nvSpPr>
        <dsp:cNvPr id="0" name=""/>
        <dsp:cNvSpPr/>
      </dsp:nvSpPr>
      <dsp:spPr>
        <a:xfrm>
          <a:off x="1422351" y="1718510"/>
          <a:ext cx="231368" cy="231368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E161-1B76-4610-A633-0F22CF0AE2EC}">
      <dsp:nvSpPr>
        <dsp:cNvPr id="0" name=""/>
        <dsp:cNvSpPr/>
      </dsp:nvSpPr>
      <dsp:spPr>
        <a:xfrm>
          <a:off x="1628472" y="2007078"/>
          <a:ext cx="147234" cy="14723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2993D-93B3-4133-A4A8-398E10FE0E83}">
      <dsp:nvSpPr>
        <dsp:cNvPr id="0" name=""/>
        <dsp:cNvSpPr/>
      </dsp:nvSpPr>
      <dsp:spPr>
        <a:xfrm>
          <a:off x="1814002" y="1677296"/>
          <a:ext cx="336535" cy="336535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CEEB1-3C7F-4E26-BB1A-13163C0BE345}">
      <dsp:nvSpPr>
        <dsp:cNvPr id="0" name=""/>
        <dsp:cNvSpPr/>
      </dsp:nvSpPr>
      <dsp:spPr>
        <a:xfrm>
          <a:off x="2267477" y="1594833"/>
          <a:ext cx="231368" cy="231368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4442-AB9F-44CB-B10F-DF35372B229E}">
      <dsp:nvSpPr>
        <dsp:cNvPr id="0" name=""/>
        <dsp:cNvSpPr/>
      </dsp:nvSpPr>
      <dsp:spPr>
        <a:xfrm>
          <a:off x="2813570" y="454325"/>
          <a:ext cx="679495" cy="1297231"/>
        </a:xfrm>
        <a:prstGeom prst="chevron">
          <a:avLst>
            <a:gd name="adj" fmla="val 62310"/>
          </a:avLst>
        </a:prstGeom>
        <a:solidFill>
          <a:srgbClr val="A5A5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0C81-B2B1-4A04-B8CD-B2773C45963E}">
      <dsp:nvSpPr>
        <dsp:cNvPr id="0" name=""/>
        <dsp:cNvSpPr/>
      </dsp:nvSpPr>
      <dsp:spPr>
        <a:xfrm>
          <a:off x="3369521" y="454325"/>
          <a:ext cx="679495" cy="1297231"/>
        </a:xfrm>
        <a:prstGeom prst="chevron">
          <a:avLst>
            <a:gd name="adj" fmla="val 62310"/>
          </a:avLst>
        </a:prstGeom>
        <a:solidFill>
          <a:srgbClr val="B435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610A5-FC98-465E-9074-5A16DCE8E9C8}">
      <dsp:nvSpPr>
        <dsp:cNvPr id="0" name=""/>
        <dsp:cNvSpPr/>
      </dsp:nvSpPr>
      <dsp:spPr>
        <a:xfrm>
          <a:off x="4526282" y="362297"/>
          <a:ext cx="1575194" cy="1575194"/>
        </a:xfrm>
        <a:prstGeom prst="ellipse">
          <a:avLst/>
        </a:prstGeom>
        <a:solidFill>
          <a:srgbClr val="B435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solidFill>
                <a:srgbClr val="FFFFFF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Involucrar a los miembros del SINADE en acciones que fomenten el derecho a la cultura física y práctica del deporte de </a:t>
          </a:r>
          <a:r>
            <a:rPr lang="es-ES" sz="800" kern="1200" dirty="0">
              <a:solidFill>
                <a:srgbClr val="FFFFFF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personas en situación de vulnerabilidad.</a:t>
          </a:r>
          <a:endParaRPr lang="es-MX" sz="800" kern="1200" dirty="0">
            <a:solidFill>
              <a:srgbClr val="FFFFFF"/>
            </a:solidFill>
          </a:endParaRPr>
        </a:p>
      </dsp:txBody>
      <dsp:txXfrm>
        <a:off x="4756964" y="592979"/>
        <a:ext cx="1113830" cy="1113830"/>
      </dsp:txXfrm>
    </dsp:sp>
    <dsp:sp modelId="{A160F37E-4751-43C4-9086-2A675CDC9D55}">
      <dsp:nvSpPr>
        <dsp:cNvPr id="0" name=""/>
        <dsp:cNvSpPr/>
      </dsp:nvSpPr>
      <dsp:spPr>
        <a:xfrm>
          <a:off x="4049017" y="2261357"/>
          <a:ext cx="2529725" cy="75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cap="small" baseline="0" dirty="0">
              <a:solidFill>
                <a:schemeClr val="tx1"/>
              </a:solidFill>
              <a:latin typeface="Montserrat" panose="00000500000000000000" pitchFamily="2" charset="0"/>
            </a:rPr>
            <a:t>Acciones de sensibilización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cap="none" baseline="0" dirty="0">
              <a:solidFill>
                <a:schemeClr val="tx1"/>
              </a:solidFill>
              <a:latin typeface="Montserrat" panose="00000500000000000000" pitchFamily="2" charset="0"/>
            </a:rPr>
            <a:t>Los calendarios conmemorativos nos permiten reflexionar sobre la situación actual del fomento de la inclusión en el deporte.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 dirty="0">
            <a:solidFill>
              <a:schemeClr val="tx1"/>
            </a:solidFill>
            <a:latin typeface="Montserrat" panose="00000500000000000000" pitchFamily="2" charset="0"/>
          </a:endParaRPr>
        </a:p>
      </dsp:txBody>
      <dsp:txXfrm>
        <a:off x="4049017" y="2261357"/>
        <a:ext cx="2529725" cy="753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31/3/22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31/03/22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1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pe@conade.gob.m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648769"/>
            <a:ext cx="4485955" cy="1102519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147265"/>
                </a:solidFill>
              </a:rPr>
              <a:t>P</a:t>
            </a:r>
            <a:r>
              <a:rPr lang="es-ES" sz="2400" dirty="0">
                <a:solidFill>
                  <a:srgbClr val="147265"/>
                </a:solidFill>
              </a:rPr>
              <a:t>ROGRAMA DE </a:t>
            </a:r>
            <a:r>
              <a:rPr lang="es-ES" sz="3200" dirty="0">
                <a:solidFill>
                  <a:srgbClr val="147265"/>
                </a:solidFill>
              </a:rPr>
              <a:t>G</a:t>
            </a:r>
            <a:r>
              <a:rPr lang="es-ES" sz="2400" dirty="0">
                <a:solidFill>
                  <a:srgbClr val="147265"/>
                </a:solidFill>
              </a:rPr>
              <a:t>ÉNERO Y </a:t>
            </a:r>
            <a:r>
              <a:rPr lang="es-ES" sz="3200" dirty="0">
                <a:solidFill>
                  <a:srgbClr val="147265"/>
                </a:solidFill>
              </a:rPr>
              <a:t>N</a:t>
            </a:r>
            <a:r>
              <a:rPr lang="es-ES" sz="2400" dirty="0">
                <a:solidFill>
                  <a:srgbClr val="147265"/>
                </a:solidFill>
              </a:rPr>
              <a:t>O </a:t>
            </a:r>
            <a:r>
              <a:rPr lang="es-ES" sz="3200" dirty="0">
                <a:solidFill>
                  <a:srgbClr val="147265"/>
                </a:solidFill>
              </a:rPr>
              <a:t>D</a:t>
            </a:r>
            <a:r>
              <a:rPr lang="es-ES" sz="2400" dirty="0">
                <a:solidFill>
                  <a:srgbClr val="147265"/>
                </a:solidFill>
              </a:rPr>
              <a:t>ISCRIMINACIÓN EN EL </a:t>
            </a:r>
            <a:r>
              <a:rPr lang="es-ES" sz="3200" dirty="0">
                <a:solidFill>
                  <a:srgbClr val="147265"/>
                </a:solidFill>
              </a:rPr>
              <a:t>D</a:t>
            </a:r>
            <a:r>
              <a:rPr lang="es-ES" sz="2400" dirty="0">
                <a:solidFill>
                  <a:srgbClr val="147265"/>
                </a:solidFill>
              </a:rPr>
              <a:t>EPORTE 2022</a:t>
            </a: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8B1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164A577-2E54-C74E-868E-DEA0D98B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04" y="2204497"/>
            <a:ext cx="3087209" cy="9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10862E70-C0EB-6A44-A775-2CB29AA9913A}"/>
              </a:ext>
            </a:extLst>
          </p:cNvPr>
          <p:cNvSpPr txBox="1"/>
          <p:nvPr/>
        </p:nvSpPr>
        <p:spPr>
          <a:xfrm>
            <a:off x="1285102" y="461759"/>
            <a:ext cx="686249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>
                <a:latin typeface="Montserrat" panose="00000500000000000000" pitchFamily="2" charset="0"/>
              </a:rPr>
              <a:t>La incorporación de la transversalidad de género y no discriminación en las políticas públicas de cultura física y deporte tiene su origen dentro de la Administración Pública Federal en los siguientes tiempos:</a:t>
            </a:r>
            <a:endParaRPr lang="es-MX" sz="1050" dirty="0">
              <a:latin typeface="Montserrat" panose="00000500000000000000" pitchFamily="2" charset="0"/>
            </a:endParaRPr>
          </a:p>
        </p:txBody>
      </p:sp>
      <p:pic>
        <p:nvPicPr>
          <p:cNvPr id="30" name="Imagen 2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2A88969-45CA-0446-BA7A-90F0373A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9" y="1082060"/>
            <a:ext cx="820597" cy="111942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C81993B-ACE2-D24B-8686-D170A0848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180" y="2289164"/>
            <a:ext cx="1187139" cy="88281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2FDEB77-C9C8-1B4A-93B2-CC14B56F9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40122" b="35044"/>
          <a:stretch/>
        </p:blipFill>
        <p:spPr>
          <a:xfrm>
            <a:off x="1374853" y="3520992"/>
            <a:ext cx="1455346" cy="886479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C61F0C8-A0E6-EA42-9218-294C78DA8575}"/>
              </a:ext>
            </a:extLst>
          </p:cNvPr>
          <p:cNvSpPr txBox="1"/>
          <p:nvPr/>
        </p:nvSpPr>
        <p:spPr>
          <a:xfrm>
            <a:off x="3238480" y="1356296"/>
            <a:ext cx="4346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Montserrat" panose="00000500000000000000" pitchFamily="2" charset="0"/>
              </a:rPr>
              <a:t>2004</a:t>
            </a:r>
            <a:r>
              <a:rPr lang="es-ES" sz="1050" dirty="0">
                <a:latin typeface="Montserrat" panose="00000500000000000000" pitchFamily="2" charset="0"/>
              </a:rPr>
              <a:t> Publicación </a:t>
            </a:r>
            <a:r>
              <a:rPr lang="es-ES" sz="1050" b="1" dirty="0">
                <a:latin typeface="Montserrat" panose="00000500000000000000" pitchFamily="2" charset="0"/>
              </a:rPr>
              <a:t>“</a:t>
            </a:r>
            <a:r>
              <a:rPr lang="es-ES" sz="1050" b="1" i="0" u="none" strike="noStrike" baseline="0" dirty="0">
                <a:latin typeface="Montserrat" panose="00000500000000000000" pitchFamily="2" charset="0"/>
              </a:rPr>
              <a:t>Mujer y deporte, una visión de género”</a:t>
            </a:r>
            <a:r>
              <a:rPr lang="es-ES" sz="1050" b="0" i="0" u="none" strike="noStrike" baseline="0" dirty="0">
                <a:latin typeface="Montserrat" panose="00000500000000000000" pitchFamily="2" charset="0"/>
              </a:rPr>
              <a:t> </a:t>
            </a:r>
          </a:p>
          <a:p>
            <a:pPr algn="just"/>
            <a:r>
              <a:rPr lang="es-ES" sz="1050" b="0" i="0" u="none" strike="noStrike" baseline="0" dirty="0">
                <a:latin typeface="Montserrat" panose="00000500000000000000" pitchFamily="2" charset="0"/>
              </a:rPr>
              <a:t>CONADE-INMUJERES-PNUD</a:t>
            </a:r>
            <a:endParaRPr lang="es-MX" sz="1050" b="0" i="0" u="none" strike="noStrike" baseline="0" dirty="0">
              <a:latin typeface="Montserrat" panose="000005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9838EFD-8F21-CD4A-B596-9B5DC5330BBD}"/>
              </a:ext>
            </a:extLst>
          </p:cNvPr>
          <p:cNvSpPr txBox="1"/>
          <p:nvPr/>
        </p:nvSpPr>
        <p:spPr>
          <a:xfrm>
            <a:off x="3238480" y="2360511"/>
            <a:ext cx="474667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Montserrat" panose="00000500000000000000" pitchFamily="2" charset="0"/>
              </a:rPr>
              <a:t>2018</a:t>
            </a:r>
            <a:r>
              <a:rPr lang="es-ES" sz="1050" dirty="0">
                <a:latin typeface="Montserrat" panose="00000500000000000000" pitchFamily="2" charset="0"/>
              </a:rPr>
              <a:t> Artículo académico </a:t>
            </a:r>
            <a:r>
              <a:rPr lang="es-ES" sz="1050" b="1" dirty="0">
                <a:latin typeface="Montserrat" panose="00000500000000000000" pitchFamily="2" charset="0"/>
              </a:rPr>
              <a:t>“Perspectiva de Género y Política Pública Deportiva: El Caso de la CONADE”</a:t>
            </a:r>
          </a:p>
          <a:p>
            <a:pPr algn="just"/>
            <a:r>
              <a:rPr lang="es-ES" sz="1050" dirty="0">
                <a:latin typeface="Montserrat" panose="00000500000000000000" pitchFamily="2" charset="0"/>
              </a:rPr>
              <a:t>Universidad Autónoma de Nuevo León</a:t>
            </a:r>
          </a:p>
          <a:p>
            <a:pPr algn="just"/>
            <a:r>
              <a:rPr lang="es-ES" sz="1050" dirty="0">
                <a:latin typeface="Montserrat" panose="00000500000000000000" pitchFamily="2" charset="0"/>
              </a:rPr>
              <a:t>Universidad Autónoma de Yucatán</a:t>
            </a:r>
          </a:p>
          <a:p>
            <a:pPr algn="just"/>
            <a:endParaRPr lang="es-MX" sz="105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E148FAF-2BBA-1741-A326-BE7A9E138B80}"/>
              </a:ext>
            </a:extLst>
          </p:cNvPr>
          <p:cNvSpPr txBox="1"/>
          <p:nvPr/>
        </p:nvSpPr>
        <p:spPr>
          <a:xfrm>
            <a:off x="3238480" y="3662357"/>
            <a:ext cx="45642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Montserrat" panose="00000500000000000000" pitchFamily="2" charset="0"/>
              </a:rPr>
              <a:t>2019 </a:t>
            </a:r>
            <a:r>
              <a:rPr lang="es-ES" sz="1050" dirty="0">
                <a:latin typeface="Montserrat" panose="00000500000000000000" pitchFamily="2" charset="0"/>
              </a:rPr>
              <a:t>Acción gubernamental creación de la </a:t>
            </a:r>
            <a:r>
              <a:rPr lang="es-ES" sz="1050" b="1" dirty="0">
                <a:latin typeface="Montserrat" panose="00000500000000000000" pitchFamily="2" charset="0"/>
              </a:rPr>
              <a:t>“Unidad de Género y No discriminación”</a:t>
            </a:r>
          </a:p>
          <a:p>
            <a:pPr algn="just"/>
            <a:endParaRPr lang="es-ES" sz="105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EE9261E2-DB5A-6546-8B89-1071846E7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320550"/>
              </p:ext>
            </p:extLst>
          </p:nvPr>
        </p:nvGraphicFramePr>
        <p:xfrm>
          <a:off x="3048381" y="734278"/>
          <a:ext cx="5290241" cy="353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43512A0-BF1B-5640-9180-51D9EC54D2B7}"/>
              </a:ext>
            </a:extLst>
          </p:cNvPr>
          <p:cNvSpPr txBox="1"/>
          <p:nvPr/>
        </p:nvSpPr>
        <p:spPr>
          <a:xfrm>
            <a:off x="1104275" y="549640"/>
            <a:ext cx="693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cap="small" dirty="0">
                <a:latin typeface="Montserrat" panose="00000500000000000000" pitchFamily="2" charset="0"/>
              </a:rPr>
              <a:t>Reporte de Avances</a:t>
            </a:r>
            <a:endParaRPr lang="es-MX" sz="2000" b="1" cap="small" dirty="0">
              <a:latin typeface="Montserrat" panose="00000500000000000000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BF14F40-C997-B24A-B247-15B74D43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8" t="9381" r="29856" b="11919"/>
          <a:stretch/>
        </p:blipFill>
        <p:spPr bwMode="auto">
          <a:xfrm>
            <a:off x="7760372" y="1325837"/>
            <a:ext cx="762317" cy="2044396"/>
          </a:xfrm>
          <a:prstGeom prst="rect">
            <a:avLst/>
          </a:prstGeom>
          <a:noFill/>
          <a:ln w="25400" algn="ctr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046DE41-244D-8E41-8CE1-E594CD056314}"/>
              </a:ext>
            </a:extLst>
          </p:cNvPr>
          <p:cNvSpPr txBox="1"/>
          <p:nvPr/>
        </p:nvSpPr>
        <p:spPr>
          <a:xfrm>
            <a:off x="805379" y="1688074"/>
            <a:ext cx="2196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ES" sz="1200" b="1" cap="small" dirty="0">
                <a:latin typeface="Montserrat" panose="00000500000000000000" pitchFamily="2" charset="0"/>
              </a:rPr>
              <a:t>Sensibilización</a:t>
            </a:r>
          </a:p>
          <a:p>
            <a:pPr marL="400050" indent="-400050">
              <a:buFont typeface="+mj-lt"/>
              <a:buAutoNum type="romanUcPeriod"/>
            </a:pPr>
            <a:endParaRPr lang="es-ES" sz="1200" b="1" cap="small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1200" b="1" cap="small" dirty="0">
                <a:latin typeface="Montserrat" panose="00000500000000000000" pitchFamily="2" charset="0"/>
              </a:rPr>
              <a:t>Profesionalización en género</a:t>
            </a:r>
          </a:p>
          <a:p>
            <a:pPr marL="400050" indent="-400050">
              <a:buFont typeface="+mj-lt"/>
              <a:buAutoNum type="romanUcPeriod"/>
            </a:pPr>
            <a:endParaRPr lang="es-ES" sz="1200" b="1" cap="small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1200" b="1" cap="small" dirty="0">
                <a:latin typeface="Montserrat" panose="00000500000000000000" pitchFamily="2" charset="0"/>
              </a:rPr>
              <a:t>Trabajo interinstitucional </a:t>
            </a:r>
          </a:p>
          <a:p>
            <a:pPr marL="400050" indent="-400050">
              <a:buFont typeface="+mj-lt"/>
              <a:buAutoNum type="romanUcPeriod"/>
            </a:pPr>
            <a:endParaRPr lang="es-ES" sz="1200" b="1" cap="small" dirty="0">
              <a:latin typeface="Montserrat" panose="000005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1200" b="1" cap="small" dirty="0">
                <a:latin typeface="Montserrat" panose="00000500000000000000" pitchFamily="2" charset="0"/>
              </a:rPr>
              <a:t>Colaboración multidisciplinaria</a:t>
            </a:r>
            <a:endParaRPr lang="es-MX" sz="1200" b="1" cap="small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9E02A07-5181-D24E-A877-0445FE015BAF}"/>
              </a:ext>
            </a:extLst>
          </p:cNvPr>
          <p:cNvSpPr txBox="1"/>
          <p:nvPr/>
        </p:nvSpPr>
        <p:spPr>
          <a:xfrm>
            <a:off x="1300348" y="469074"/>
            <a:ext cx="6212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i="1" cap="small" dirty="0">
                <a:latin typeface="Montserrat" panose="00000500000000000000" pitchFamily="2" charset="0"/>
              </a:rPr>
              <a:t>“</a:t>
            </a:r>
            <a:r>
              <a:rPr lang="es-MX" sz="2000" b="1" cap="small" dirty="0">
                <a:latin typeface="Montserrat" panose="00000500000000000000" pitchFamily="2" charset="0"/>
              </a:rPr>
              <a:t>Los retos para la atención de la violencia en el deporte”</a:t>
            </a:r>
            <a:endParaRPr lang="es-MX" sz="2000" cap="small" dirty="0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A882379-3F94-B746-BEBE-99912F47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3" y="1249073"/>
            <a:ext cx="2871304" cy="287581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1B14CED-F76E-414D-A18C-3DD2319FF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374248"/>
              </p:ext>
            </p:extLst>
          </p:nvPr>
        </p:nvGraphicFramePr>
        <p:xfrm>
          <a:off x="3921739" y="1176960"/>
          <a:ext cx="4165993" cy="321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6EABD9DB-BDC1-6642-86CD-2C6605BCB2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t="6719" r="27083" b="16226"/>
          <a:stretch/>
        </p:blipFill>
        <p:spPr>
          <a:xfrm>
            <a:off x="4326682" y="2505875"/>
            <a:ext cx="471318" cy="579915"/>
          </a:xfrm>
          <a:prstGeom prst="rect">
            <a:avLst/>
          </a:prstGeom>
        </p:spPr>
      </p:pic>
      <p:pic>
        <p:nvPicPr>
          <p:cNvPr id="9" name="Picture 2" descr="MÃºsica De Escucha Femenina Con Dispositivo De MÃºsica De AudÃfono Continua  Una LÃnea Minimalismo Dibujado a Mano. La Mujer Es F Ilustración del Vector  - Ilustración de ocasional, pista: 157669059">
            <a:extLst>
              <a:ext uri="{FF2B5EF4-FFF2-40B4-BE49-F238E27FC236}">
                <a16:creationId xmlns:a16="http://schemas.microsoft.com/office/drawing/2014/main" id="{4D14DC04-6976-CF49-A985-6DF4B946D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8528"/>
          <a:stretch/>
        </p:blipFill>
        <p:spPr bwMode="auto">
          <a:xfrm>
            <a:off x="4078744" y="1578825"/>
            <a:ext cx="581209" cy="5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E44F38F-F344-C94D-B327-046AA986D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00757"/>
              </p:ext>
            </p:extLst>
          </p:nvPr>
        </p:nvGraphicFramePr>
        <p:xfrm>
          <a:off x="4034582" y="3540672"/>
          <a:ext cx="628653" cy="45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n de mapa de bits" r:id="rId11" imgW="6048360" imgH="4334040" progId="Paint.Picture.1">
                  <p:embed/>
                </p:oleObj>
              </mc:Choice>
              <mc:Fallback>
                <p:oleObj name="Imagen de mapa de bits" r:id="rId11" imgW="6048360" imgH="4334040" progId="Paint.Picture.1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53004033-2B09-4CC3-B3E1-59587CF7C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>
                        <a:alphaModFix/>
                        <a:lum bright="-3000"/>
                      </a:blip>
                      <a:stretch>
                        <a:fillRect/>
                      </a:stretch>
                    </p:blipFill>
                    <p:spPr>
                      <a:xfrm>
                        <a:off x="4034582" y="3540672"/>
                        <a:ext cx="628653" cy="45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43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36A202E-8141-CA49-BFE2-3F33A07AA1D8}"/>
              </a:ext>
            </a:extLst>
          </p:cNvPr>
          <p:cNvSpPr txBox="1"/>
          <p:nvPr/>
        </p:nvSpPr>
        <p:spPr>
          <a:xfrm>
            <a:off x="718458" y="344384"/>
            <a:ext cx="7980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600" b="1" cap="small" dirty="0">
                <a:latin typeface="Montserrat" panose="00000500000000000000" pitchFamily="2" charset="0"/>
              </a:rPr>
              <a:t>“Pongamos fin a la violencia: Eliminemos estereotipos en el deporte”</a:t>
            </a:r>
            <a:endParaRPr lang="es-ES" sz="1600" cap="small" dirty="0">
              <a:latin typeface="Montserrat" panose="00000500000000000000" pitchFamily="2" charset="0"/>
            </a:endParaRPr>
          </a:p>
        </p:txBody>
      </p:sp>
      <p:pic>
        <p:nvPicPr>
          <p:cNvPr id="7" name="Imagen 6" descr="Diagrama, Texto&#10;&#10;Descripción generada automáticamente">
            <a:extLst>
              <a:ext uri="{FF2B5EF4-FFF2-40B4-BE49-F238E27FC236}">
                <a16:creationId xmlns:a16="http://schemas.microsoft.com/office/drawing/2014/main" id="{7BFD4AAC-D156-CA46-8276-699DD1291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40" y="2824750"/>
            <a:ext cx="1441490" cy="12462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2367627-B5DE-3347-A18A-1F8F721993D3}"/>
              </a:ext>
            </a:extLst>
          </p:cNvPr>
          <p:cNvSpPr txBox="1"/>
          <p:nvPr/>
        </p:nvSpPr>
        <p:spPr>
          <a:xfrm>
            <a:off x="3122804" y="1216361"/>
            <a:ext cx="5114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Montserrat" panose="00000500000000000000" pitchFamily="2" charset="0"/>
              </a:rPr>
              <a:t>El trabajo durante 2021  se realizó con base en dos ejes:</a:t>
            </a:r>
          </a:p>
          <a:p>
            <a:pPr algn="just"/>
            <a:endParaRPr lang="es-ES" sz="1100" dirty="0">
              <a:latin typeface="Montserrat" panose="00000500000000000000" pitchFamily="2" charset="0"/>
            </a:endParaRPr>
          </a:p>
          <a:p>
            <a:pPr algn="just"/>
            <a:r>
              <a:rPr lang="es-ES" sz="1100" b="1" dirty="0">
                <a:latin typeface="Montserrat" panose="00000500000000000000" pitchFamily="2" charset="0"/>
              </a:rPr>
              <a:t>I. </a:t>
            </a:r>
            <a:r>
              <a:rPr lang="es-MX" sz="1100" dirty="0">
                <a:latin typeface="Montserrat" panose="00000500000000000000" pitchFamily="2" charset="0"/>
              </a:rPr>
              <a:t>Analizar el liderazgo de mujeres en la toma de decisiones en el deporte, para señalar los obstáculos sociales y sistémicos que se hicieron más visibles durante la pandemia. </a:t>
            </a:r>
          </a:p>
          <a:p>
            <a:pPr algn="just"/>
            <a:endParaRPr lang="es-MX" sz="1100" b="0" i="0" u="none" strike="noStrike" baseline="0" dirty="0"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8C75BB-3D97-D344-A687-FF636F405B2B}"/>
              </a:ext>
            </a:extLst>
          </p:cNvPr>
          <p:cNvSpPr txBox="1"/>
          <p:nvPr/>
        </p:nvSpPr>
        <p:spPr>
          <a:xfrm>
            <a:off x="3122804" y="2302504"/>
            <a:ext cx="5114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atin typeface="Montserrat" panose="00000500000000000000" pitchFamily="2" charset="0"/>
              </a:rPr>
              <a:t>II. </a:t>
            </a:r>
            <a:r>
              <a:rPr lang="es-MX" sz="1100" dirty="0">
                <a:latin typeface="Montserrat" panose="00000500000000000000" pitchFamily="2" charset="0"/>
              </a:rPr>
              <a:t>Reflexionar sobre los retos que enfrentan mujeres y niñas para continuar activas en el deporte en tiempos de post pandemia. </a:t>
            </a:r>
          </a:p>
          <a:p>
            <a:pPr algn="just"/>
            <a:endParaRPr lang="es-MX" sz="1100" b="0" i="0" u="none" strike="noStrike" baseline="0" dirty="0">
              <a:latin typeface="Montserrat" panose="00000500000000000000" pitchFamily="2" charset="0"/>
            </a:endParaRPr>
          </a:p>
        </p:txBody>
      </p:sp>
      <p:pic>
        <p:nvPicPr>
          <p:cNvPr id="10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D6B98AA-F4A0-6041-8009-04B826CB0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8"/>
          <a:stretch/>
        </p:blipFill>
        <p:spPr bwMode="auto">
          <a:xfrm>
            <a:off x="403760" y="1148472"/>
            <a:ext cx="2640264" cy="288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CA0E21-7F77-F14A-AC63-B33965F22A6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2" b="24412"/>
          <a:stretch/>
        </p:blipFill>
        <p:spPr bwMode="auto">
          <a:xfrm>
            <a:off x="3283969" y="2808865"/>
            <a:ext cx="1869343" cy="122893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886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9AB8E12-CE0A-C54B-95F3-762DB4ED0A51}"/>
              </a:ext>
            </a:extLst>
          </p:cNvPr>
          <p:cNvGrpSpPr/>
          <p:nvPr/>
        </p:nvGrpSpPr>
        <p:grpSpPr>
          <a:xfrm>
            <a:off x="1122218" y="600919"/>
            <a:ext cx="7125195" cy="3505904"/>
            <a:chOff x="1166813" y="1303704"/>
            <a:chExt cx="10620375" cy="522568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7CB17A5-E410-8F49-AF14-4E4F9965EC4A}"/>
                </a:ext>
              </a:extLst>
            </p:cNvPr>
            <p:cNvSpPr txBox="1"/>
            <p:nvPr/>
          </p:nvSpPr>
          <p:spPr>
            <a:xfrm>
              <a:off x="2279452" y="1303704"/>
              <a:ext cx="7633097" cy="458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b="1" cap="small" dirty="0">
                  <a:latin typeface="Montserrat" panose="00000500000000000000" pitchFamily="2" charset="0"/>
                </a:rPr>
                <a:t>“Igualdad de género hoy para un mañana sostenible”</a:t>
              </a:r>
              <a:endParaRPr lang="es-MX" sz="1400" cap="small" dirty="0">
                <a:latin typeface="Montserrat" panose="00000500000000000000" pitchFamily="2" charset="0"/>
              </a:endParaRPr>
            </a:p>
          </p:txBody>
        </p:sp>
        <p:pic>
          <p:nvPicPr>
            <p:cNvPr id="14" name="Imagen 13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6564119-AB74-3B4C-AB89-C353FD73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167" y="2136624"/>
              <a:ext cx="3408021" cy="4392764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6FB00AE-B173-D844-96C8-FF882BB865F7}"/>
                </a:ext>
              </a:extLst>
            </p:cNvPr>
            <p:cNvSpPr txBox="1"/>
            <p:nvPr/>
          </p:nvSpPr>
          <p:spPr>
            <a:xfrm>
              <a:off x="2006666" y="2199210"/>
              <a:ext cx="3808803" cy="1651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100" b="0" i="0" u="none" strike="noStrike" baseline="0" dirty="0">
                  <a:latin typeface="Montserrat" panose="00000500000000000000" pitchFamily="2" charset="0"/>
                </a:rPr>
                <a:t>En</a:t>
              </a:r>
              <a:r>
                <a:rPr lang="es-ES" sz="1100" dirty="0">
                  <a:latin typeface="Montserrat" panose="00000500000000000000" pitchFamily="2" charset="0"/>
                </a:rPr>
                <a:t> 2022 hacemos visibles las iniciativas que mujeres, niñas y adolescentes realizan a través del deporte para contrarrestar los efectos del cambio climático</a:t>
              </a:r>
              <a:r>
                <a:rPr lang="es-MX" sz="1100" dirty="0">
                  <a:latin typeface="Montserrat" panose="00000500000000000000" pitchFamily="2" charset="0"/>
                </a:rPr>
                <a:t>. </a:t>
              </a:r>
            </a:p>
            <a:p>
              <a:pPr algn="just"/>
              <a:endParaRPr lang="es-MX" sz="1100" b="0" i="0" u="none" strike="noStrike" baseline="0" dirty="0">
                <a:latin typeface="Montserrat" panose="00000500000000000000" pitchFamily="2" charset="0"/>
              </a:endParaRPr>
            </a:p>
          </p:txBody>
        </p:sp>
        <p:pic>
          <p:nvPicPr>
            <p:cNvPr id="16" name="Imagen 15" descr="Un grupo de personas en un auditorio&#10;&#10;Descripción generada automáticamente">
              <a:extLst>
                <a:ext uri="{FF2B5EF4-FFF2-40B4-BE49-F238E27FC236}">
                  <a16:creationId xmlns:a16="http://schemas.microsoft.com/office/drawing/2014/main" id="{27A3F956-4C97-AA43-BCE2-E4A891EAC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13" y="3948644"/>
              <a:ext cx="3276600" cy="2457450"/>
            </a:xfrm>
            <a:prstGeom prst="rect">
              <a:avLst/>
            </a:prstGeom>
          </p:spPr>
        </p:pic>
        <p:pic>
          <p:nvPicPr>
            <p:cNvPr id="17" name="Imagen 16" descr="Un grupo de personas en una plaza&#10;&#10;Descripción generada automáticamente">
              <a:extLst>
                <a:ext uri="{FF2B5EF4-FFF2-40B4-BE49-F238E27FC236}">
                  <a16:creationId xmlns:a16="http://schemas.microsoft.com/office/drawing/2014/main" id="{EEA7E441-26CF-7B49-8C4E-7D22C036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255" y="3948644"/>
              <a:ext cx="3276600" cy="2457450"/>
            </a:xfrm>
            <a:prstGeom prst="rect">
              <a:avLst/>
            </a:prstGeom>
          </p:spPr>
        </p:pic>
        <p:pic>
          <p:nvPicPr>
            <p:cNvPr id="18" name="Imagen 17" descr="Texto, Calendario&#10;&#10;Descripción generada automáticamente">
              <a:extLst>
                <a:ext uri="{FF2B5EF4-FFF2-40B4-BE49-F238E27FC236}">
                  <a16:creationId xmlns:a16="http://schemas.microsoft.com/office/drawing/2014/main" id="{1F649500-D900-C34B-9D2A-5D8637E77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2" r="25013" b="40529"/>
            <a:stretch/>
          </p:blipFill>
          <p:spPr>
            <a:xfrm>
              <a:off x="6023781" y="2199210"/>
              <a:ext cx="1915357" cy="132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7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curvada hacia abajo 9">
            <a:extLst>
              <a:ext uri="{FF2B5EF4-FFF2-40B4-BE49-F238E27FC236}">
                <a16:creationId xmlns:a16="http://schemas.microsoft.com/office/drawing/2014/main" id="{FA14EC23-287A-F34A-AF34-AF8F74C97CE9}"/>
              </a:ext>
            </a:extLst>
          </p:cNvPr>
          <p:cNvSpPr/>
          <p:nvPr/>
        </p:nvSpPr>
        <p:spPr>
          <a:xfrm rot="16517502">
            <a:off x="739768" y="2287056"/>
            <a:ext cx="1735270" cy="443092"/>
          </a:xfrm>
          <a:prstGeom prst="curvedDownArrow">
            <a:avLst>
              <a:gd name="adj1" fmla="val 24974"/>
              <a:gd name="adj2" fmla="val 48952"/>
              <a:gd name="adj3" fmla="val 51054"/>
            </a:avLst>
          </a:prstGeom>
          <a:solidFill>
            <a:srgbClr val="AD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D58235-66C5-CC4D-BD3B-093A7B2135B2}"/>
              </a:ext>
            </a:extLst>
          </p:cNvPr>
          <p:cNvSpPr txBox="1"/>
          <p:nvPr/>
        </p:nvSpPr>
        <p:spPr>
          <a:xfrm>
            <a:off x="2139444" y="421099"/>
            <a:ext cx="492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400" b="1" cap="small" dirty="0">
                <a:latin typeface="Montserrat" panose="00000500000000000000" pitchFamily="2" charset="0"/>
              </a:rPr>
              <a:t>Programa de Trabajo 2022</a:t>
            </a:r>
          </a:p>
          <a:p>
            <a:pPr lvl="0" algn="ctr"/>
            <a:r>
              <a:rPr lang="es-MX" sz="1400" b="1" cap="small" dirty="0">
                <a:latin typeface="Montserrat" panose="00000500000000000000" pitchFamily="2" charset="0"/>
              </a:rPr>
              <a:t>Género y No Discriminación en el Deporte</a:t>
            </a:r>
            <a:endParaRPr lang="es-MX" sz="1400" cap="small" dirty="0">
              <a:latin typeface="Montserrat" panose="00000500000000000000" pitchFamily="2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D8894D8-6DB3-474B-827E-95A16577C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898684"/>
              </p:ext>
            </p:extLst>
          </p:nvPr>
        </p:nvGraphicFramePr>
        <p:xfrm>
          <a:off x="1407226" y="1025523"/>
          <a:ext cx="6578930" cy="318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: hacia la izquierda 7">
            <a:extLst>
              <a:ext uri="{FF2B5EF4-FFF2-40B4-BE49-F238E27FC236}">
                <a16:creationId xmlns:a16="http://schemas.microsoft.com/office/drawing/2014/main" id="{76EFEAA7-B806-0F44-86DF-A9BAF5F63B77}"/>
              </a:ext>
            </a:extLst>
          </p:cNvPr>
          <p:cNvSpPr/>
          <p:nvPr/>
        </p:nvSpPr>
        <p:spPr>
          <a:xfrm>
            <a:off x="5055158" y="3257022"/>
            <a:ext cx="781714" cy="187287"/>
          </a:xfrm>
          <a:prstGeom prst="leftArrow">
            <a:avLst/>
          </a:prstGeom>
          <a:solidFill>
            <a:srgbClr val="AD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</p:spTree>
    <p:extLst>
      <p:ext uri="{BB962C8B-B14F-4D97-AF65-F5344CB8AC3E}">
        <p14:creationId xmlns:p14="http://schemas.microsoft.com/office/powerpoint/2010/main" val="145991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92D814D-4980-4440-9A38-88D5BB6E4F52}"/>
              </a:ext>
            </a:extLst>
          </p:cNvPr>
          <p:cNvGrpSpPr/>
          <p:nvPr/>
        </p:nvGrpSpPr>
        <p:grpSpPr>
          <a:xfrm>
            <a:off x="1567544" y="523411"/>
            <a:ext cx="6270912" cy="3449740"/>
            <a:chOff x="1731741" y="1105219"/>
            <a:chExt cx="9984007" cy="5492379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64BD838-51AE-A44A-9A33-D5C98C4B258F}"/>
                </a:ext>
              </a:extLst>
            </p:cNvPr>
            <p:cNvSpPr txBox="1"/>
            <p:nvPr/>
          </p:nvSpPr>
          <p:spPr>
            <a:xfrm>
              <a:off x="2279452" y="1105219"/>
              <a:ext cx="7633096" cy="441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200" b="1" cap="small" dirty="0">
                  <a:latin typeface="Montserrat" panose="00000500000000000000" pitchFamily="2" charset="0"/>
                </a:rPr>
                <a:t>Red de Inclusión en el Deporte</a:t>
              </a:r>
              <a:endParaRPr lang="es-MX" sz="1200" cap="small" dirty="0">
                <a:latin typeface="Montserrat" panose="00000500000000000000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1FE54D9-9A07-4F43-A641-9790DA23EA74}"/>
                </a:ext>
              </a:extLst>
            </p:cNvPr>
            <p:cNvSpPr txBox="1"/>
            <p:nvPr/>
          </p:nvSpPr>
          <p:spPr>
            <a:xfrm>
              <a:off x="2821057" y="2192509"/>
              <a:ext cx="8780391" cy="74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lvl="2"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MX" sz="1050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Fortalecer la colaboración interinstitucional y multidisciplinaria para fomentar la participación inclusiva en el deporte.  </a:t>
              </a:r>
              <a:endParaRPr lang="es-MX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4E46F25-A1F6-A24A-8BA4-C3F6402E5206}"/>
                </a:ext>
              </a:extLst>
            </p:cNvPr>
            <p:cNvSpPr/>
            <p:nvPr/>
          </p:nvSpPr>
          <p:spPr>
            <a:xfrm>
              <a:off x="1988439" y="1595910"/>
              <a:ext cx="1386028" cy="6370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>
                  <a:ln w="12700">
                    <a:solidFill>
                      <a:srgbClr val="B43500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Paso 1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68BC656-93A4-DC4D-B490-91F67CB72601}"/>
                </a:ext>
              </a:extLst>
            </p:cNvPr>
            <p:cNvSpPr txBox="1"/>
            <p:nvPr/>
          </p:nvSpPr>
          <p:spPr>
            <a:xfrm>
              <a:off x="2782191" y="3582442"/>
              <a:ext cx="8819259" cy="437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lvl="2"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MX" sz="1050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Realizar la primera reunión de trabajo de la Red de Inclusión en el Deporte  </a:t>
              </a:r>
              <a:endParaRPr lang="es-MX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FAED404-9928-194F-90C4-CF876B8CBC7D}"/>
                </a:ext>
              </a:extLst>
            </p:cNvPr>
            <p:cNvSpPr txBox="1"/>
            <p:nvPr/>
          </p:nvSpPr>
          <p:spPr>
            <a:xfrm>
              <a:off x="2821057" y="5276322"/>
              <a:ext cx="4424206" cy="1016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5725" lvl="2"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MX" sz="1050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Coordinar actividades en materia de prevención del hostigamiento y acoso sexual en el deporte.</a:t>
              </a:r>
              <a:endParaRPr lang="es-MX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 descr="Una captura de pantalla de un celular con texto e imágenes&#10;&#10;Descripción generada automáticamente con confianza media">
              <a:extLst>
                <a:ext uri="{FF2B5EF4-FFF2-40B4-BE49-F238E27FC236}">
                  <a16:creationId xmlns:a16="http://schemas.microsoft.com/office/drawing/2014/main" id="{5D149B00-AB6D-7B4F-ABE8-259C1DC5A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540" y="4109337"/>
              <a:ext cx="4424208" cy="2488261"/>
            </a:xfrm>
            <a:prstGeom prst="rect">
              <a:avLst/>
            </a:prstGeom>
          </p:spPr>
        </p:pic>
        <p:sp>
          <p:nvSpPr>
            <p:cNvPr id="14" name="Flecha: curvada hacia la derecha 13">
              <a:extLst>
                <a:ext uri="{FF2B5EF4-FFF2-40B4-BE49-F238E27FC236}">
                  <a16:creationId xmlns:a16="http://schemas.microsoft.com/office/drawing/2014/main" id="{87BEE8F1-AA53-FD45-BBB5-88D396612AE8}"/>
                </a:ext>
              </a:extLst>
            </p:cNvPr>
            <p:cNvSpPr/>
            <p:nvPr/>
          </p:nvSpPr>
          <p:spPr>
            <a:xfrm>
              <a:off x="1857375" y="2486025"/>
              <a:ext cx="924815" cy="1623313"/>
            </a:xfrm>
            <a:prstGeom prst="curvedRightArrow">
              <a:avLst/>
            </a:prstGeom>
            <a:solidFill>
              <a:srgbClr val="AD6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15" name="Flecha: curvada hacia la derecha 14">
              <a:extLst>
                <a:ext uri="{FF2B5EF4-FFF2-40B4-BE49-F238E27FC236}">
                  <a16:creationId xmlns:a16="http://schemas.microsoft.com/office/drawing/2014/main" id="{3AD8E1DA-DDDB-3E43-A236-4226C92F6427}"/>
                </a:ext>
              </a:extLst>
            </p:cNvPr>
            <p:cNvSpPr/>
            <p:nvPr/>
          </p:nvSpPr>
          <p:spPr>
            <a:xfrm>
              <a:off x="1731741" y="4197743"/>
              <a:ext cx="924815" cy="1623313"/>
            </a:xfrm>
            <a:prstGeom prst="curvedRightArrow">
              <a:avLst/>
            </a:prstGeom>
            <a:solidFill>
              <a:srgbClr val="AD6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100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35AFC18-EBA7-854A-8F1A-2119CC05F1A5}"/>
                </a:ext>
              </a:extLst>
            </p:cNvPr>
            <p:cNvSpPr/>
            <p:nvPr/>
          </p:nvSpPr>
          <p:spPr>
            <a:xfrm>
              <a:off x="1988439" y="2919391"/>
              <a:ext cx="1386028" cy="6370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>
                  <a:ln w="12700">
                    <a:solidFill>
                      <a:srgbClr val="B43500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Paso 2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11A5A69-EC39-1F46-9F7F-1C8DA078FAF8}"/>
                </a:ext>
              </a:extLst>
            </p:cNvPr>
            <p:cNvSpPr/>
            <p:nvPr/>
          </p:nvSpPr>
          <p:spPr>
            <a:xfrm>
              <a:off x="1988439" y="4630463"/>
              <a:ext cx="1386028" cy="6370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>
                  <a:ln w="12700">
                    <a:solidFill>
                      <a:srgbClr val="B43500"/>
                    </a:solidFill>
                    <a:prstDash val="solid"/>
                  </a:ln>
                  <a:solidFill>
                    <a:srgbClr val="FFFFFF"/>
                  </a:solidFill>
                  <a:effectLst/>
                </a:rPr>
                <a:t>Paso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27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foto, sostener, firmar, niña&#10;&#10;Descripción generada automáticamente">
            <a:extLst>
              <a:ext uri="{FF2B5EF4-FFF2-40B4-BE49-F238E27FC236}">
                <a16:creationId xmlns:a16="http://schemas.microsoft.com/office/drawing/2014/main" id="{8085CC4A-26DA-B144-AB96-C6250BC8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6" y="1056905"/>
            <a:ext cx="3372472" cy="25293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AC7EF1-6D57-BE4A-BC8A-5CE7C6846649}"/>
              </a:ext>
            </a:extLst>
          </p:cNvPr>
          <p:cNvSpPr txBox="1"/>
          <p:nvPr/>
        </p:nvSpPr>
        <p:spPr>
          <a:xfrm>
            <a:off x="5324280" y="2619559"/>
            <a:ext cx="27806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2" algn="ctr"/>
            <a:r>
              <a:rPr lang="es-MX" sz="1000" b="1" cap="small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Mariana Limón Ramírez</a:t>
            </a:r>
          </a:p>
          <a:p>
            <a:pPr marL="85725" lvl="2" algn="ctr"/>
            <a:r>
              <a:rPr lang="es-MX" sz="1000" b="1" cap="small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de Proyectos Especiales</a:t>
            </a:r>
          </a:p>
          <a:p>
            <a:pPr marL="85725" lvl="2" algn="ctr"/>
            <a:r>
              <a:rPr lang="es-MX" sz="1000" b="1" cap="small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Cel. 561416-4054</a:t>
            </a:r>
            <a:r>
              <a:rPr lang="es-MX" sz="1000" cap="small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000" cap="smal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D06E65-FF68-6843-AEB3-5190DDE31EE7}"/>
              </a:ext>
            </a:extLst>
          </p:cNvPr>
          <p:cNvSpPr txBox="1"/>
          <p:nvPr/>
        </p:nvSpPr>
        <p:spPr>
          <a:xfrm>
            <a:off x="5712635" y="3209924"/>
            <a:ext cx="2003918" cy="275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2" algn="just">
              <a:lnSpc>
                <a:spcPct val="115000"/>
              </a:lnSpc>
              <a:spcAft>
                <a:spcPts val="1000"/>
              </a:spcAft>
            </a:pPr>
            <a:r>
              <a:rPr lang="es-MX" sz="11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dpe@conade.gob.mx</a:t>
            </a:r>
            <a:r>
              <a:rPr lang="es-MX" sz="11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Por estas razones debe dar las gracias una y otra vez">
            <a:extLst>
              <a:ext uri="{FF2B5EF4-FFF2-40B4-BE49-F238E27FC236}">
                <a16:creationId xmlns:a16="http://schemas.microsoft.com/office/drawing/2014/main" id="{BEAF1DF3-7034-6D4F-BF01-11C3C908D6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35884"/>
          <a:stretch/>
        </p:blipFill>
        <p:spPr bwMode="auto">
          <a:xfrm rot="20037886">
            <a:off x="5865373" y="1167273"/>
            <a:ext cx="1698439" cy="627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66667C-29EF-EB4A-A8DD-C043C96CDC43}"/>
              </a:ext>
            </a:extLst>
          </p:cNvPr>
          <p:cNvSpPr txBox="1"/>
          <p:nvPr/>
        </p:nvSpPr>
        <p:spPr>
          <a:xfrm>
            <a:off x="5888848" y="2327476"/>
            <a:ext cx="16514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2" algn="ctr">
              <a:spcAft>
                <a:spcPts val="1000"/>
              </a:spcAft>
            </a:pPr>
            <a:r>
              <a:rPr lang="es-MX" sz="1050" b="1" cap="small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Contacto:</a:t>
            </a:r>
          </a:p>
        </p:txBody>
      </p:sp>
    </p:spTree>
    <p:extLst>
      <p:ext uri="{BB962C8B-B14F-4D97-AF65-F5344CB8AC3E}">
        <p14:creationId xmlns:p14="http://schemas.microsoft.com/office/powerpoint/2010/main" val="2770549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513</Words>
  <Application>Microsoft Macintosh PowerPoint</Application>
  <PresentationFormat>Presentación en pantalla (16:9)</PresentationFormat>
  <Paragraphs>56</Paragraphs>
  <Slides>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Tema de Office</vt:lpstr>
      <vt:lpstr>Imagen de mapa de bits</vt:lpstr>
      <vt:lpstr>PROGRAMA DE GÉNERO Y NO DISCRIMINACIÓN EN EL DEPORTE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ERICK GERARDO RAMIREZ BARBOSA</cp:lastModifiedBy>
  <cp:revision>17</cp:revision>
  <dcterms:created xsi:type="dcterms:W3CDTF">2019-07-10T20:07:53Z</dcterms:created>
  <dcterms:modified xsi:type="dcterms:W3CDTF">2022-03-31T18:49:13Z</dcterms:modified>
</cp:coreProperties>
</file>